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96" r:id="rId3"/>
    <p:sldId id="310" r:id="rId4"/>
    <p:sldId id="278" r:id="rId5"/>
    <p:sldId id="288" r:id="rId6"/>
    <p:sldId id="289" r:id="rId7"/>
    <p:sldId id="298" r:id="rId8"/>
    <p:sldId id="306" r:id="rId9"/>
    <p:sldId id="307" r:id="rId10"/>
    <p:sldId id="308" r:id="rId11"/>
    <p:sldId id="309" r:id="rId12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638" userDrawn="1">
          <p15:clr>
            <a:srgbClr val="A4A3A4"/>
          </p15:clr>
        </p15:guide>
        <p15:guide id="2" orient="horz" pos="3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630"/>
    <a:srgbClr val="E1002B"/>
    <a:srgbClr val="00B050"/>
    <a:srgbClr val="4FAF4F"/>
    <a:srgbClr val="000000"/>
    <a:srgbClr val="E17F1D"/>
    <a:srgbClr val="D2542C"/>
    <a:srgbClr val="E1A01D"/>
    <a:srgbClr val="E0B61E"/>
    <a:srgbClr val="DDD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6408" autoAdjust="0"/>
  </p:normalViewPr>
  <p:slideViewPr>
    <p:cSldViewPr snapToGrid="0" showGuides="1">
      <p:cViewPr>
        <p:scale>
          <a:sx n="110" d="100"/>
          <a:sy n="110" d="100"/>
        </p:scale>
        <p:origin x="-792" y="-240"/>
      </p:cViewPr>
      <p:guideLst>
        <p:guide orient="horz" pos="3612"/>
        <p:guide pos="26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7238778696993E-2"/>
          <c:y val="4.9640443040185993E-2"/>
          <c:w val="0.91735207149739151"/>
          <c:h val="0.7350260589281431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 соотв месяцу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noFill/>
            </a:ln>
          </c:spP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5.6958271338889404E-3"/>
                  <c:y val="-0.32878973700882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2.1359351752083519E-2"/>
                  <c:y val="-0.36424745374506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12.3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4.2718703504167118E-3"/>
                  <c:y val="-7.7362291060899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1.4239567834722344E-3"/>
                  <c:y val="-0.30300230665518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2.847913566944469E-2"/>
                  <c:y val="-0.1515011533275937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103.9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3.2234287942041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-1.4239567834721299E-3"/>
                  <c:y val="-1.289371517681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layout>
                <c:manualLayout>
                  <c:x val="5.6957150113076671E-3"/>
                  <c:y val="-0.16117143971020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Лист1!$A$2:$A$35</c:f>
              <c:strCache>
                <c:ptCount val="3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</c:strCache>
            </c:strRef>
          </c:cat>
          <c:val>
            <c:numRef>
              <c:f>Лист1!$B$2:$B$35</c:f>
              <c:numCache>
                <c:formatCode>0.0</c:formatCode>
                <c:ptCount val="34"/>
                <c:pt idx="0">
                  <c:v>108.6</c:v>
                </c:pt>
                <c:pt idx="1">
                  <c:v>111.2</c:v>
                </c:pt>
                <c:pt idx="2">
                  <c:v>104</c:v>
                </c:pt>
                <c:pt idx="3">
                  <c:v>99.7</c:v>
                </c:pt>
                <c:pt idx="4">
                  <c:v>101.3</c:v>
                </c:pt>
                <c:pt idx="5">
                  <c:v>103.2</c:v>
                </c:pt>
                <c:pt idx="6">
                  <c:v>108.4</c:v>
                </c:pt>
                <c:pt idx="7">
                  <c:v>102</c:v>
                </c:pt>
                <c:pt idx="8">
                  <c:v>102.8</c:v>
                </c:pt>
                <c:pt idx="9">
                  <c:v>112.3</c:v>
                </c:pt>
                <c:pt idx="10">
                  <c:v>120.3</c:v>
                </c:pt>
                <c:pt idx="11">
                  <c:v>116</c:v>
                </c:pt>
                <c:pt idx="12">
                  <c:v>98</c:v>
                </c:pt>
                <c:pt idx="13">
                  <c:v>100.2</c:v>
                </c:pt>
                <c:pt idx="14">
                  <c:v>112.6</c:v>
                </c:pt>
                <c:pt idx="15">
                  <c:v>131</c:v>
                </c:pt>
                <c:pt idx="16">
                  <c:v>109.2</c:v>
                </c:pt>
                <c:pt idx="17">
                  <c:v>109.3</c:v>
                </c:pt>
                <c:pt idx="18">
                  <c:v>115.6</c:v>
                </c:pt>
                <c:pt idx="19">
                  <c:v>108.5</c:v>
                </c:pt>
                <c:pt idx="20">
                  <c:v>127.3</c:v>
                </c:pt>
                <c:pt idx="21">
                  <c:v>103.9</c:v>
                </c:pt>
                <c:pt idx="22">
                  <c:v>109.1</c:v>
                </c:pt>
                <c:pt idx="23">
                  <c:v>116.5</c:v>
                </c:pt>
                <c:pt idx="24">
                  <c:v>92.9</c:v>
                </c:pt>
                <c:pt idx="25">
                  <c:v>109.7</c:v>
                </c:pt>
                <c:pt idx="26">
                  <c:v>101.8</c:v>
                </c:pt>
                <c:pt idx="27">
                  <c:v>72.3</c:v>
                </c:pt>
                <c:pt idx="28">
                  <c:v>84.5</c:v>
                </c:pt>
                <c:pt idx="29">
                  <c:v>83.2</c:v>
                </c:pt>
                <c:pt idx="30">
                  <c:v>74.7</c:v>
                </c:pt>
                <c:pt idx="31">
                  <c:v>88.7</c:v>
                </c:pt>
                <c:pt idx="32">
                  <c:v>101.7</c:v>
                </c:pt>
                <c:pt idx="33">
                  <c:v>101.2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884160"/>
        <c:axId val="129885696"/>
      </c:area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 предыд месяцу</c:v>
                </c:pt>
              </c:strCache>
            </c:strRef>
          </c:tx>
          <c:spPr>
            <a:ln w="381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4174962803333681E-2"/>
                  <c:y val="-7.7362291060899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2751006019861445E-2"/>
                  <c:y val="5.8021718295674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2.847913566944469E-2"/>
                  <c:y val="0.164394868504410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2.5631222102500226E-2"/>
                  <c:y val="0.12249029417975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1.9935394968611287E-2"/>
                  <c:y val="6.1245147089878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2.847913566944469E-2"/>
                  <c:y val="4.51280031188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3.1327049236389182E-2"/>
                  <c:y val="8.7032577443511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-2.7055178885972427E-2"/>
                  <c:y val="4.51280031188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layout>
                <c:manualLayout>
                  <c:x val="-2.9903092452917029E-2"/>
                  <c:y val="1.6117143971020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4FAF4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Лист1!$A$2:$A$35</c:f>
              <c:strCache>
                <c:ptCount val="3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</c:strCache>
            </c:strRef>
          </c:cat>
          <c:val>
            <c:numRef>
              <c:f>Лист1!$C$2:$C$35</c:f>
              <c:numCache>
                <c:formatCode>0.0</c:formatCode>
                <c:ptCount val="34"/>
                <c:pt idx="0">
                  <c:v>112.8</c:v>
                </c:pt>
                <c:pt idx="1">
                  <c:v>85.5</c:v>
                </c:pt>
                <c:pt idx="2">
                  <c:v>93.7</c:v>
                </c:pt>
                <c:pt idx="3">
                  <c:v>91.1</c:v>
                </c:pt>
                <c:pt idx="4">
                  <c:v>110.2</c:v>
                </c:pt>
                <c:pt idx="5">
                  <c:v>97.6</c:v>
                </c:pt>
                <c:pt idx="6">
                  <c:v>114.5</c:v>
                </c:pt>
                <c:pt idx="7">
                  <c:v>108.7</c:v>
                </c:pt>
                <c:pt idx="8">
                  <c:v>88.5</c:v>
                </c:pt>
                <c:pt idx="9">
                  <c:v>112.3</c:v>
                </c:pt>
                <c:pt idx="10">
                  <c:v>99.9</c:v>
                </c:pt>
                <c:pt idx="11">
                  <c:v>105.9</c:v>
                </c:pt>
                <c:pt idx="12">
                  <c:v>94.7</c:v>
                </c:pt>
                <c:pt idx="13">
                  <c:v>87.7</c:v>
                </c:pt>
                <c:pt idx="14">
                  <c:v>105.2</c:v>
                </c:pt>
                <c:pt idx="15">
                  <c:v>106</c:v>
                </c:pt>
                <c:pt idx="16">
                  <c:v>91.9</c:v>
                </c:pt>
                <c:pt idx="17">
                  <c:v>97.9</c:v>
                </c:pt>
                <c:pt idx="18">
                  <c:v>120.4</c:v>
                </c:pt>
                <c:pt idx="19">
                  <c:v>101.6</c:v>
                </c:pt>
                <c:pt idx="20">
                  <c:v>105.1</c:v>
                </c:pt>
                <c:pt idx="21">
                  <c:v>90.9</c:v>
                </c:pt>
                <c:pt idx="22">
                  <c:v>104.6</c:v>
                </c:pt>
                <c:pt idx="23">
                  <c:v>114.2</c:v>
                </c:pt>
                <c:pt idx="24">
                  <c:v>75.3</c:v>
                </c:pt>
                <c:pt idx="25">
                  <c:v>103.2</c:v>
                </c:pt>
                <c:pt idx="26">
                  <c:v>97.5</c:v>
                </c:pt>
                <c:pt idx="27">
                  <c:v>75.099999999999994</c:v>
                </c:pt>
                <c:pt idx="28">
                  <c:v>106.8</c:v>
                </c:pt>
                <c:pt idx="29">
                  <c:v>96.1</c:v>
                </c:pt>
                <c:pt idx="30">
                  <c:v>104</c:v>
                </c:pt>
                <c:pt idx="31">
                  <c:v>115.7</c:v>
                </c:pt>
                <c:pt idx="32">
                  <c:v>120</c:v>
                </c:pt>
                <c:pt idx="33">
                  <c:v>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884160"/>
        <c:axId val="129885696"/>
      </c:lineChart>
      <c:catAx>
        <c:axId val="12988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9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29885696"/>
        <c:crosses val="autoZero"/>
        <c:auto val="1"/>
        <c:lblAlgn val="ctr"/>
        <c:lblOffset val="100"/>
        <c:noMultiLvlLbl val="0"/>
      </c:catAx>
      <c:valAx>
        <c:axId val="129885696"/>
        <c:scaling>
          <c:orientation val="minMax"/>
          <c:max val="140"/>
          <c:min val="6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12988416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45780660326788"/>
          <c:y val="1.6798403650963609E-2"/>
          <c:w val="0.52903269992149859"/>
          <c:h val="0.914312528480082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dLbl>
              <c:idx val="0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99</a:t>
                    </a:r>
                    <a:r>
                      <a: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.</a:t>
                    </a:r>
                    <a:r>
                      <a: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4</a:t>
                    </a:r>
                    <a:endParaRPr lang="en-US" dirty="0" smtClean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ВОДОСНАБЖ!$A$2:$A$12</c:f>
              <c:strCache>
                <c:ptCount val="11"/>
                <c:pt idx="0">
                  <c:v>Забайкальский край</c:v>
                </c:pt>
                <c:pt idx="1">
                  <c:v>Еврейская автономная область</c:v>
                </c:pt>
                <c:pt idx="2">
                  <c:v>Чукотский автономный округ</c:v>
                </c:pt>
                <c:pt idx="3">
                  <c:v>Камчатский край</c:v>
                </c:pt>
                <c:pt idx="4">
                  <c:v>Сахалинская область</c:v>
                </c:pt>
                <c:pt idx="5">
                  <c:v>Амурская область</c:v>
                </c:pt>
                <c:pt idx="6">
                  <c:v>Магаданская область</c:v>
                </c:pt>
                <c:pt idx="7">
                  <c:v>Хабаровский край</c:v>
                </c:pt>
                <c:pt idx="8">
                  <c:v>Республика Саха (Якутия)</c:v>
                </c:pt>
                <c:pt idx="9">
                  <c:v>Приморский край</c:v>
                </c:pt>
                <c:pt idx="10">
                  <c:v>Республика Бурятия</c:v>
                </c:pt>
              </c:strCache>
            </c:strRef>
          </c:cat>
          <c:val>
            <c:numRef>
              <c:f>ВОДОСНАБЖ!$B$2:$B$12</c:f>
              <c:numCache>
                <c:formatCode>General</c:formatCode>
                <c:ptCount val="11"/>
                <c:pt idx="0">
                  <c:v>88.7</c:v>
                </c:pt>
                <c:pt idx="1">
                  <c:v>97</c:v>
                </c:pt>
                <c:pt idx="2">
                  <c:v>98.5</c:v>
                </c:pt>
                <c:pt idx="3">
                  <c:v>99.4</c:v>
                </c:pt>
                <c:pt idx="4">
                  <c:v>99.7</c:v>
                </c:pt>
                <c:pt idx="5">
                  <c:v>100.2</c:v>
                </c:pt>
                <c:pt idx="6">
                  <c:v>102.3</c:v>
                </c:pt>
                <c:pt idx="7">
                  <c:v>102.4</c:v>
                </c:pt>
                <c:pt idx="8">
                  <c:v>106.9</c:v>
                </c:pt>
                <c:pt idx="9">
                  <c:v>112.8</c:v>
                </c:pt>
                <c:pt idx="10">
                  <c:v>126.1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137964544"/>
        <c:axId val="137970432"/>
      </c:barChart>
      <c:catAx>
        <c:axId val="13796454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7970432"/>
        <c:crosses val="autoZero"/>
        <c:auto val="1"/>
        <c:lblAlgn val="ctr"/>
        <c:lblOffset val="100"/>
        <c:noMultiLvlLbl val="0"/>
      </c:catAx>
      <c:valAx>
        <c:axId val="13797043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79645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7238778696979E-2"/>
          <c:y val="4.9640443040185986E-2"/>
          <c:w val="0.91735207149739151"/>
          <c:h val="0.73502605892814332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 соотв месяцу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noFill/>
            </a:ln>
          </c:spPr>
          <c:dLbls>
            <c:dLbl>
              <c:idx val="0"/>
              <c:layout>
                <c:manualLayout>
                  <c:x val="2.847913566944475E-3"/>
                  <c:y val="-0.267544589918942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7.1197839173611811E-3"/>
                  <c:y val="-0.254650874742125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2.1359351752083519E-2"/>
                  <c:y val="-0.228863444388492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105.4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0"/>
                  <c:y val="-9.9926292620327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9.9676974843056591E-3"/>
                  <c:y val="-0.23531030197690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1.7087481401666816E-2"/>
                  <c:y val="-0.2514274459479215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110.9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4.2718703504167083E-3"/>
                  <c:y val="-5.1574860707265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1.423956783472339E-3"/>
                  <c:y val="-2.5787430353632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rgbClr val="595959"/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strRef>
              <c:f>Лист1!$A$2:$A$35</c:f>
              <c:strCache>
                <c:ptCount val="3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</c:strCache>
            </c:strRef>
          </c:cat>
          <c:val>
            <c:numRef>
              <c:f>Лист1!$B$2:$B$35</c:f>
              <c:numCache>
                <c:formatCode>0.0</c:formatCode>
                <c:ptCount val="34"/>
                <c:pt idx="0">
                  <c:v>108.6</c:v>
                </c:pt>
                <c:pt idx="1">
                  <c:v>109.8</c:v>
                </c:pt>
                <c:pt idx="2">
                  <c:v>108</c:v>
                </c:pt>
                <c:pt idx="3">
                  <c:v>106.1</c:v>
                </c:pt>
                <c:pt idx="4">
                  <c:v>105.1</c:v>
                </c:pt>
                <c:pt idx="5">
                  <c:v>104.8</c:v>
                </c:pt>
                <c:pt idx="6">
                  <c:v>105.3</c:v>
                </c:pt>
                <c:pt idx="7">
                  <c:v>104.9</c:v>
                </c:pt>
                <c:pt idx="8">
                  <c:v>104.6</c:v>
                </c:pt>
                <c:pt idx="9">
                  <c:v>105.4</c:v>
                </c:pt>
                <c:pt idx="10">
                  <c:v>106.8</c:v>
                </c:pt>
                <c:pt idx="11">
                  <c:v>107.6</c:v>
                </c:pt>
                <c:pt idx="12">
                  <c:v>98</c:v>
                </c:pt>
                <c:pt idx="13">
                  <c:v>99</c:v>
                </c:pt>
                <c:pt idx="14">
                  <c:v>103.1</c:v>
                </c:pt>
                <c:pt idx="15">
                  <c:v>109.1</c:v>
                </c:pt>
                <c:pt idx="16">
                  <c:v>109</c:v>
                </c:pt>
                <c:pt idx="17">
                  <c:v>109.1</c:v>
                </c:pt>
                <c:pt idx="18">
                  <c:v>110.1</c:v>
                </c:pt>
                <c:pt idx="19">
                  <c:v>109.8</c:v>
                </c:pt>
                <c:pt idx="20">
                  <c:v>111.8</c:v>
                </c:pt>
                <c:pt idx="21">
                  <c:v>110.9</c:v>
                </c:pt>
                <c:pt idx="22">
                  <c:v>110.7</c:v>
                </c:pt>
                <c:pt idx="23">
                  <c:v>111.3</c:v>
                </c:pt>
                <c:pt idx="24">
                  <c:v>92.9</c:v>
                </c:pt>
                <c:pt idx="25">
                  <c:v>101</c:v>
                </c:pt>
                <c:pt idx="26">
                  <c:v>101.3</c:v>
                </c:pt>
                <c:pt idx="27">
                  <c:v>93.9</c:v>
                </c:pt>
                <c:pt idx="28">
                  <c:v>92.2</c:v>
                </c:pt>
                <c:pt idx="29">
                  <c:v>90.8</c:v>
                </c:pt>
                <c:pt idx="30">
                  <c:v>88.6</c:v>
                </c:pt>
                <c:pt idx="31">
                  <c:v>89</c:v>
                </c:pt>
                <c:pt idx="32">
                  <c:v>90.8</c:v>
                </c:pt>
                <c:pt idx="33">
                  <c:v>92.1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865408"/>
        <c:axId val="126866944"/>
      </c:areaChart>
      <c:lineChart>
        <c:grouping val="standard"/>
        <c:varyColors val="0"/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006C3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2.1359351752083512E-2"/>
                  <c:y val="2.901085914783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1.5663524618194667E-2"/>
                  <c:y val="2.5787430353632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1.9935394968611287E-2"/>
                  <c:y val="2.2564001559428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-1.423956783472234E-2"/>
                  <c:y val="-3.223428794204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-7.1197839173611924E-3"/>
                  <c:y val="-9.6702863826123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layout>
                <c:manualLayout>
                  <c:x val="-1.5663524618194667E-2"/>
                  <c:y val="-2.901085914783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layout>
                <c:manualLayout>
                  <c:x val="-2.1359351752083536E-2"/>
                  <c:y val="3.8681145530449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layout>
                <c:manualLayout>
                  <c:x val="-2.1359351752083536E-2"/>
                  <c:y val="-1.611714397102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delete val="1"/>
            </c:dLbl>
            <c:dLbl>
              <c:idx val="17"/>
              <c:layout>
                <c:manualLayout>
                  <c:x val="-1.1391654267777961E-2"/>
                  <c:y val="2.2564001559428941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97</a:t>
                    </a:r>
                    <a:r>
                      <a:rPr lang="ru-RU" sz="800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layout>
                <c:manualLayout>
                  <c:x val="-1.2815611051250108E-2"/>
                  <c:y val="-3.223428794204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delete val="1"/>
            </c:dLbl>
            <c:dLbl>
              <c:idx val="21"/>
              <c:layout>
                <c:manualLayout>
                  <c:x val="-1.1391654267777961E-2"/>
                  <c:y val="2.5787430353632977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91</a:t>
                    </a:r>
                    <a:r>
                      <a:rPr lang="ru-RU" sz="800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delete val="1"/>
            </c:dLbl>
            <c:dLbl>
              <c:idx val="23"/>
              <c:layout>
                <c:manualLayout>
                  <c:x val="-9.96769748430570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layout>
                <c:manualLayout>
                  <c:x val="-1.4239567834722239E-2"/>
                  <c:y val="-2.901085914783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-8.543740700833408E-3"/>
                  <c:y val="-9.6702863826123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Лист1!$A$2:$A$35</c:f>
              <c:strCache>
                <c:ptCount val="3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865408"/>
        <c:axId val="126866944"/>
      </c:lineChart>
      <c:catAx>
        <c:axId val="12686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9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26866944"/>
        <c:crosses val="autoZero"/>
        <c:auto val="1"/>
        <c:lblAlgn val="ctr"/>
        <c:lblOffset val="100"/>
        <c:noMultiLvlLbl val="0"/>
      </c:catAx>
      <c:valAx>
        <c:axId val="126866944"/>
        <c:scaling>
          <c:orientation val="minMax"/>
          <c:max val="140"/>
          <c:min val="7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1268654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7238778696972E-2"/>
          <c:y val="4.9640443040185979E-2"/>
          <c:w val="0.91735207149739151"/>
          <c:h val="0.7350260589281431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Индексы промышленного производства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noFill/>
            </a:ln>
          </c:spPr>
          <c:cat>
            <c:strRef>
              <c:f>Лист1!$A$2:$A$35</c:f>
              <c:strCache>
                <c:ptCount val="3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</c:strCache>
            </c:strRef>
          </c:cat>
          <c:val>
            <c:numRef>
              <c:f>Лист1!$B$2:$B$35</c:f>
              <c:numCache>
                <c:formatCode>0.0</c:formatCode>
                <c:ptCount val="34"/>
                <c:pt idx="0">
                  <c:v>108.6</c:v>
                </c:pt>
                <c:pt idx="1">
                  <c:v>109.8</c:v>
                </c:pt>
                <c:pt idx="2">
                  <c:v>108</c:v>
                </c:pt>
                <c:pt idx="3">
                  <c:v>106.1</c:v>
                </c:pt>
                <c:pt idx="4">
                  <c:v>105.1</c:v>
                </c:pt>
                <c:pt idx="5">
                  <c:v>104.8</c:v>
                </c:pt>
                <c:pt idx="6">
                  <c:v>105.3</c:v>
                </c:pt>
                <c:pt idx="7">
                  <c:v>104.9</c:v>
                </c:pt>
                <c:pt idx="8">
                  <c:v>104.6</c:v>
                </c:pt>
                <c:pt idx="9">
                  <c:v>105.4</c:v>
                </c:pt>
                <c:pt idx="10">
                  <c:v>106.8</c:v>
                </c:pt>
                <c:pt idx="11">
                  <c:v>107.6</c:v>
                </c:pt>
                <c:pt idx="12">
                  <c:v>98</c:v>
                </c:pt>
                <c:pt idx="13">
                  <c:v>99</c:v>
                </c:pt>
                <c:pt idx="14">
                  <c:v>103.1</c:v>
                </c:pt>
                <c:pt idx="15">
                  <c:v>109.1</c:v>
                </c:pt>
                <c:pt idx="16">
                  <c:v>109</c:v>
                </c:pt>
                <c:pt idx="17">
                  <c:v>109.1</c:v>
                </c:pt>
                <c:pt idx="18">
                  <c:v>110.1</c:v>
                </c:pt>
                <c:pt idx="19">
                  <c:v>109.8</c:v>
                </c:pt>
                <c:pt idx="20">
                  <c:v>111.8</c:v>
                </c:pt>
                <c:pt idx="21">
                  <c:v>110.9</c:v>
                </c:pt>
                <c:pt idx="22">
                  <c:v>110.7</c:v>
                </c:pt>
                <c:pt idx="23">
                  <c:v>111.3</c:v>
                </c:pt>
                <c:pt idx="24">
                  <c:v>92.9</c:v>
                </c:pt>
                <c:pt idx="25">
                  <c:v>101</c:v>
                </c:pt>
                <c:pt idx="26">
                  <c:v>101.3</c:v>
                </c:pt>
                <c:pt idx="27">
                  <c:v>93.9</c:v>
                </c:pt>
                <c:pt idx="28">
                  <c:v>92.2</c:v>
                </c:pt>
                <c:pt idx="29">
                  <c:v>90.8</c:v>
                </c:pt>
                <c:pt idx="30">
                  <c:v>88.6</c:v>
                </c:pt>
                <c:pt idx="31">
                  <c:v>89</c:v>
                </c:pt>
                <c:pt idx="32">
                  <c:v>90.8</c:v>
                </c:pt>
                <c:pt idx="33">
                  <c:v>92.1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65-4D80-8290-29F50856D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988288"/>
        <c:axId val="126989824"/>
      </c:area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Индексы промышленного производства2</c:v>
                </c:pt>
              </c:strCache>
            </c:strRef>
          </c:tx>
          <c:spPr>
            <a:ln w="381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Лист1!$A$2:$A$35</c:f>
              <c:strCache>
                <c:ptCount val="3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</c:strCache>
            </c:strRef>
          </c:cat>
          <c:val>
            <c:numRef>
              <c:f>Лист1!$C$2:$C$35</c:f>
              <c:numCache>
                <c:formatCode>0.0</c:formatCode>
                <c:ptCount val="34"/>
                <c:pt idx="0">
                  <c:v>108.6</c:v>
                </c:pt>
                <c:pt idx="1">
                  <c:v>109.8</c:v>
                </c:pt>
                <c:pt idx="2">
                  <c:v>108</c:v>
                </c:pt>
                <c:pt idx="3">
                  <c:v>106.1</c:v>
                </c:pt>
                <c:pt idx="4">
                  <c:v>105.1</c:v>
                </c:pt>
                <c:pt idx="5">
                  <c:v>104.8</c:v>
                </c:pt>
                <c:pt idx="6">
                  <c:v>105.3</c:v>
                </c:pt>
                <c:pt idx="7">
                  <c:v>104.9</c:v>
                </c:pt>
                <c:pt idx="8">
                  <c:v>104.6</c:v>
                </c:pt>
                <c:pt idx="9">
                  <c:v>105.4</c:v>
                </c:pt>
                <c:pt idx="10">
                  <c:v>106.8</c:v>
                </c:pt>
                <c:pt idx="11">
                  <c:v>107.6</c:v>
                </c:pt>
                <c:pt idx="12">
                  <c:v>98</c:v>
                </c:pt>
                <c:pt idx="13">
                  <c:v>99</c:v>
                </c:pt>
                <c:pt idx="14">
                  <c:v>103.1</c:v>
                </c:pt>
                <c:pt idx="15">
                  <c:v>109.1</c:v>
                </c:pt>
                <c:pt idx="16">
                  <c:v>109</c:v>
                </c:pt>
                <c:pt idx="17">
                  <c:v>109.1</c:v>
                </c:pt>
                <c:pt idx="18">
                  <c:v>110.1</c:v>
                </c:pt>
                <c:pt idx="19">
                  <c:v>109.8</c:v>
                </c:pt>
                <c:pt idx="20">
                  <c:v>111.8</c:v>
                </c:pt>
                <c:pt idx="21">
                  <c:v>110.9</c:v>
                </c:pt>
                <c:pt idx="22">
                  <c:v>110.7</c:v>
                </c:pt>
                <c:pt idx="23">
                  <c:v>111.3</c:v>
                </c:pt>
                <c:pt idx="24">
                  <c:v>92.9</c:v>
                </c:pt>
                <c:pt idx="25">
                  <c:v>101</c:v>
                </c:pt>
                <c:pt idx="26">
                  <c:v>101.3</c:v>
                </c:pt>
                <c:pt idx="27">
                  <c:v>93.9</c:v>
                </c:pt>
                <c:pt idx="28">
                  <c:v>92.2</c:v>
                </c:pt>
                <c:pt idx="29">
                  <c:v>90.8</c:v>
                </c:pt>
                <c:pt idx="30">
                  <c:v>88.6</c:v>
                </c:pt>
                <c:pt idx="31">
                  <c:v>89</c:v>
                </c:pt>
                <c:pt idx="32">
                  <c:v>90.8</c:v>
                </c:pt>
                <c:pt idx="33">
                  <c:v>92.1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4F65-4D80-8290-29F50856DDC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Добыча полезных  ископаемых</c:v>
                </c:pt>
              </c:strCache>
            </c:strRef>
          </c:tx>
          <c:spPr>
            <a:ln w="381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5.9957805907172992E-2"/>
                  <c:y val="-0.132321752002079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109.6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3.2348804500703238E-2"/>
                  <c:y val="-0.13216058056236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2.2675836406525259E-2"/>
                  <c:y val="0.100087464060037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5.1054852320675109E-3"/>
                  <c:y val="-8.39703200890173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111.8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3.3755274261603276E-2"/>
                  <c:y val="6.1245147089878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layout>
                <c:manualLayout>
                  <c:x val="-1.4213982745827658E-2"/>
                  <c:y val="-4.2065999577654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4FAF4F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Лист1!$A$2:$A$35</c:f>
              <c:strCache>
                <c:ptCount val="3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</c:strCache>
            </c:strRef>
          </c:cat>
          <c:val>
            <c:numRef>
              <c:f>Лист1!$D$2:$D$35</c:f>
              <c:numCache>
                <c:formatCode>0.0</c:formatCode>
                <c:ptCount val="34"/>
                <c:pt idx="0">
                  <c:v>109.6</c:v>
                </c:pt>
                <c:pt idx="1">
                  <c:v>110.8</c:v>
                </c:pt>
                <c:pt idx="2">
                  <c:v>108.6</c:v>
                </c:pt>
                <c:pt idx="3">
                  <c:v>106.5</c:v>
                </c:pt>
                <c:pt idx="4">
                  <c:v>105.4</c:v>
                </c:pt>
                <c:pt idx="5">
                  <c:v>105.1</c:v>
                </c:pt>
                <c:pt idx="6">
                  <c:v>105.7</c:v>
                </c:pt>
                <c:pt idx="7">
                  <c:v>105.1</c:v>
                </c:pt>
                <c:pt idx="8">
                  <c:v>104.8</c:v>
                </c:pt>
                <c:pt idx="9">
                  <c:v>105.8</c:v>
                </c:pt>
                <c:pt idx="10">
                  <c:v>107.4</c:v>
                </c:pt>
                <c:pt idx="11">
                  <c:v>108.4</c:v>
                </c:pt>
                <c:pt idx="12">
                  <c:v>97.8</c:v>
                </c:pt>
                <c:pt idx="13">
                  <c:v>99.1</c:v>
                </c:pt>
                <c:pt idx="14">
                  <c:v>103.7</c:v>
                </c:pt>
                <c:pt idx="15">
                  <c:v>110.5</c:v>
                </c:pt>
                <c:pt idx="16">
                  <c:v>110.3</c:v>
                </c:pt>
                <c:pt idx="17">
                  <c:v>110.1</c:v>
                </c:pt>
                <c:pt idx="18">
                  <c:v>111.1</c:v>
                </c:pt>
                <c:pt idx="19">
                  <c:v>110.8</c:v>
                </c:pt>
                <c:pt idx="20">
                  <c:v>112.9</c:v>
                </c:pt>
                <c:pt idx="21">
                  <c:v>111.8</c:v>
                </c:pt>
                <c:pt idx="22">
                  <c:v>111.7</c:v>
                </c:pt>
                <c:pt idx="23">
                  <c:v>112.3</c:v>
                </c:pt>
                <c:pt idx="24">
                  <c:v>92.3</c:v>
                </c:pt>
                <c:pt idx="25">
                  <c:v>101.3</c:v>
                </c:pt>
                <c:pt idx="26">
                  <c:v>101.8</c:v>
                </c:pt>
                <c:pt idx="27">
                  <c:v>93.3</c:v>
                </c:pt>
                <c:pt idx="28">
                  <c:v>91.5</c:v>
                </c:pt>
                <c:pt idx="29">
                  <c:v>90.1</c:v>
                </c:pt>
                <c:pt idx="30">
                  <c:v>87.8</c:v>
                </c:pt>
                <c:pt idx="31">
                  <c:v>88.1</c:v>
                </c:pt>
                <c:pt idx="32">
                  <c:v>90.2</c:v>
                </c:pt>
                <c:pt idx="33">
                  <c:v>91.7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C-4F65-4D80-8290-29F50856DDC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Обрабатывающие  производства</c:v>
                </c:pt>
              </c:strCache>
            </c:strRef>
          </c:tx>
          <c:spPr>
            <a:ln w="38100">
              <a:solidFill>
                <a:srgbClr val="FFC32E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37552742616034E-2"/>
                  <c:y val="-8.7032577443511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3.0942334739803096E-2"/>
                  <c:y val="5.1574860707265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3.2348804500703224E-2"/>
                  <c:y val="-3.8681145530449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3.0942334739803096E-2"/>
                  <c:y val="-3.8681145530449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3.1114654971925979E-2"/>
                  <c:y val="0.122651465619466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layout>
                <c:manualLayout>
                  <c:x val="-1.4213982745827658E-2"/>
                  <c:y val="3.2395459381751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Лист1!$A$2:$A$35</c:f>
              <c:strCache>
                <c:ptCount val="3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</c:strCache>
            </c:strRef>
          </c:cat>
          <c:val>
            <c:numRef>
              <c:f>Лист1!$E$2:$E$35</c:f>
              <c:numCache>
                <c:formatCode>0.0</c:formatCode>
                <c:ptCount val="34"/>
                <c:pt idx="0">
                  <c:v>109.6</c:v>
                </c:pt>
                <c:pt idx="1">
                  <c:v>104.4</c:v>
                </c:pt>
                <c:pt idx="2">
                  <c:v>99.4</c:v>
                </c:pt>
                <c:pt idx="3">
                  <c:v>99.4</c:v>
                </c:pt>
                <c:pt idx="4">
                  <c:v>98.3</c:v>
                </c:pt>
                <c:pt idx="5">
                  <c:v>97.5</c:v>
                </c:pt>
                <c:pt idx="6">
                  <c:v>98.7</c:v>
                </c:pt>
                <c:pt idx="7">
                  <c:v>99.4</c:v>
                </c:pt>
                <c:pt idx="8">
                  <c:v>98.7</c:v>
                </c:pt>
                <c:pt idx="9">
                  <c:v>98.2</c:v>
                </c:pt>
                <c:pt idx="10">
                  <c:v>97.8</c:v>
                </c:pt>
                <c:pt idx="11">
                  <c:v>96.9</c:v>
                </c:pt>
                <c:pt idx="12">
                  <c:v>109</c:v>
                </c:pt>
                <c:pt idx="13">
                  <c:v>108.2</c:v>
                </c:pt>
                <c:pt idx="14">
                  <c:v>113.6</c:v>
                </c:pt>
                <c:pt idx="15">
                  <c:v>116.5</c:v>
                </c:pt>
                <c:pt idx="16">
                  <c:v>115.2</c:v>
                </c:pt>
                <c:pt idx="17">
                  <c:v>114.3</c:v>
                </c:pt>
                <c:pt idx="18">
                  <c:v>113.5</c:v>
                </c:pt>
                <c:pt idx="19">
                  <c:v>111.7</c:v>
                </c:pt>
                <c:pt idx="20">
                  <c:v>110.2</c:v>
                </c:pt>
                <c:pt idx="21">
                  <c:v>111.7</c:v>
                </c:pt>
                <c:pt idx="22">
                  <c:v>111.2</c:v>
                </c:pt>
                <c:pt idx="23">
                  <c:v>110.5</c:v>
                </c:pt>
                <c:pt idx="24">
                  <c:v>91.4</c:v>
                </c:pt>
                <c:pt idx="25">
                  <c:v>99.8</c:v>
                </c:pt>
                <c:pt idx="26">
                  <c:v>95.6</c:v>
                </c:pt>
                <c:pt idx="27">
                  <c:v>91.3</c:v>
                </c:pt>
                <c:pt idx="28">
                  <c:v>86.7</c:v>
                </c:pt>
                <c:pt idx="29">
                  <c:v>85.4</c:v>
                </c:pt>
                <c:pt idx="30">
                  <c:v>84.2</c:v>
                </c:pt>
                <c:pt idx="31">
                  <c:v>88.5</c:v>
                </c:pt>
                <c:pt idx="32">
                  <c:v>87.2</c:v>
                </c:pt>
                <c:pt idx="33">
                  <c:v>86.4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1-4F65-4D80-8290-29F50856DDC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Обеспечение электрической энергией, газом и паром; кондиционирование воздуха</c:v>
                </c:pt>
              </c:strCache>
            </c:strRef>
          </c:tx>
          <c:spPr>
            <a:ln w="381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3.0942334739803096E-2"/>
                  <c:y val="-9.9926292620327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2.2503516174402202E-2"/>
                  <c:y val="5.8021718295674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2.8129395218002812E-2"/>
                  <c:y val="-3.545771673624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2.3909985935302389E-2"/>
                  <c:y val="-5.1574860707265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layout>
                <c:manualLayout>
                  <c:x val="-1.8433392028528079E-2"/>
                  <c:y val="-3.2073116502331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E1002B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Лист1!$A$2:$A$35</c:f>
              <c:strCache>
                <c:ptCount val="3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</c:strCache>
            </c:strRef>
          </c:cat>
          <c:val>
            <c:numRef>
              <c:f>Лист1!$F$2:$F$35</c:f>
              <c:numCache>
                <c:formatCode>0.0</c:formatCode>
                <c:ptCount val="34"/>
                <c:pt idx="0">
                  <c:v>101.5</c:v>
                </c:pt>
                <c:pt idx="1">
                  <c:v>103.9</c:v>
                </c:pt>
                <c:pt idx="2">
                  <c:v>105.1</c:v>
                </c:pt>
                <c:pt idx="3">
                  <c:v>105.2</c:v>
                </c:pt>
                <c:pt idx="4">
                  <c:v>104.7</c:v>
                </c:pt>
                <c:pt idx="5">
                  <c:v>104.5</c:v>
                </c:pt>
                <c:pt idx="6">
                  <c:v>104.6</c:v>
                </c:pt>
                <c:pt idx="7">
                  <c:v>104.5</c:v>
                </c:pt>
                <c:pt idx="8">
                  <c:v>104.5</c:v>
                </c:pt>
                <c:pt idx="9">
                  <c:v>103.5</c:v>
                </c:pt>
                <c:pt idx="10">
                  <c:v>103.1</c:v>
                </c:pt>
                <c:pt idx="11">
                  <c:v>102.8</c:v>
                </c:pt>
                <c:pt idx="12">
                  <c:v>99.8</c:v>
                </c:pt>
                <c:pt idx="13">
                  <c:v>98.2</c:v>
                </c:pt>
                <c:pt idx="14">
                  <c:v>97.6</c:v>
                </c:pt>
                <c:pt idx="15">
                  <c:v>98.1</c:v>
                </c:pt>
                <c:pt idx="16">
                  <c:v>98.9</c:v>
                </c:pt>
                <c:pt idx="17">
                  <c:v>99.3</c:v>
                </c:pt>
                <c:pt idx="18">
                  <c:v>99.5</c:v>
                </c:pt>
                <c:pt idx="19">
                  <c:v>99.9</c:v>
                </c:pt>
                <c:pt idx="20">
                  <c:v>100</c:v>
                </c:pt>
                <c:pt idx="21">
                  <c:v>100.3</c:v>
                </c:pt>
                <c:pt idx="22">
                  <c:v>100.1</c:v>
                </c:pt>
                <c:pt idx="23">
                  <c:v>100.2</c:v>
                </c:pt>
                <c:pt idx="24">
                  <c:v>96.3</c:v>
                </c:pt>
                <c:pt idx="25">
                  <c:v>98.2</c:v>
                </c:pt>
                <c:pt idx="26">
                  <c:v>97.9</c:v>
                </c:pt>
                <c:pt idx="27">
                  <c:v>98.5</c:v>
                </c:pt>
                <c:pt idx="28">
                  <c:v>98.7</c:v>
                </c:pt>
                <c:pt idx="29">
                  <c:v>99</c:v>
                </c:pt>
                <c:pt idx="30">
                  <c:v>98.6</c:v>
                </c:pt>
                <c:pt idx="31">
                  <c:v>99.2</c:v>
                </c:pt>
                <c:pt idx="32">
                  <c:v>99</c:v>
                </c:pt>
                <c:pt idx="33">
                  <c:v>98.8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7-4F65-4D80-8290-29F50856DDCD}"/>
            </c:ext>
          </c:extLst>
        </c:ser>
        <c:ser>
          <c:idx val="6"/>
          <c:order val="5"/>
          <c:tx>
            <c:strRef>
              <c:f>Лист1!$G$1</c:f>
              <c:strCache>
                <c:ptCount val="1"/>
                <c:pt idx="0">
                  <c:v>Водоснабжение; водоотведение, организация сбора и утилизации отходов, деятельность по ликвидации загрязнений</c:v>
                </c:pt>
              </c:strCache>
            </c:strRef>
          </c:tx>
          <c:spPr>
            <a:ln w="38100">
              <a:solidFill>
                <a:srgbClr val="33428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5161744022503556E-2"/>
                  <c:y val="-6.7692004678286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3.0942334739803096E-2"/>
                  <c:y val="-7.4138862266694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2.1097046413502109E-2"/>
                  <c:y val="5.4798289501470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3.9381153305203843E-2"/>
                  <c:y val="-4.8351431913061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layout>
                <c:manualLayout>
                  <c:x val="-1.2807512984927516E-2"/>
                  <c:y val="-4.2065999577654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334286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Лист1!$A$2:$A$35</c:f>
              <c:strCache>
                <c:ptCount val="3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</c:strCache>
            </c:strRef>
          </c:cat>
          <c:val>
            <c:numRef>
              <c:f>Лист1!$G$2:$G$35</c:f>
              <c:numCache>
                <c:formatCode>0.0</c:formatCode>
                <c:ptCount val="34"/>
                <c:pt idx="0">
                  <c:v>106</c:v>
                </c:pt>
                <c:pt idx="1">
                  <c:v>103.4</c:v>
                </c:pt>
                <c:pt idx="2">
                  <c:v>102.2</c:v>
                </c:pt>
                <c:pt idx="3">
                  <c:v>100.3</c:v>
                </c:pt>
                <c:pt idx="4">
                  <c:v>101.2</c:v>
                </c:pt>
                <c:pt idx="5">
                  <c:v>100.1</c:v>
                </c:pt>
                <c:pt idx="6">
                  <c:v>100.4</c:v>
                </c:pt>
                <c:pt idx="7">
                  <c:v>105.1</c:v>
                </c:pt>
                <c:pt idx="8">
                  <c:v>102.5</c:v>
                </c:pt>
                <c:pt idx="9">
                  <c:v>102.2</c:v>
                </c:pt>
                <c:pt idx="10">
                  <c:v>102.1</c:v>
                </c:pt>
                <c:pt idx="11">
                  <c:v>101.5</c:v>
                </c:pt>
                <c:pt idx="12">
                  <c:v>75.599999999999994</c:v>
                </c:pt>
                <c:pt idx="13">
                  <c:v>80.099999999999994</c:v>
                </c:pt>
                <c:pt idx="14">
                  <c:v>84</c:v>
                </c:pt>
                <c:pt idx="15">
                  <c:v>86.6</c:v>
                </c:pt>
                <c:pt idx="16">
                  <c:v>86.4</c:v>
                </c:pt>
                <c:pt idx="17">
                  <c:v>86.9</c:v>
                </c:pt>
                <c:pt idx="18">
                  <c:v>90.3</c:v>
                </c:pt>
                <c:pt idx="19">
                  <c:v>93.2</c:v>
                </c:pt>
                <c:pt idx="20">
                  <c:v>95.3</c:v>
                </c:pt>
                <c:pt idx="21">
                  <c:v>98.4</c:v>
                </c:pt>
                <c:pt idx="22">
                  <c:v>98.7</c:v>
                </c:pt>
                <c:pt idx="23">
                  <c:v>100.4</c:v>
                </c:pt>
                <c:pt idx="24">
                  <c:v>110.8</c:v>
                </c:pt>
                <c:pt idx="25">
                  <c:v>111.3</c:v>
                </c:pt>
                <c:pt idx="26">
                  <c:v>107.2</c:v>
                </c:pt>
                <c:pt idx="27">
                  <c:v>110.4</c:v>
                </c:pt>
                <c:pt idx="28">
                  <c:v>109.7</c:v>
                </c:pt>
                <c:pt idx="29">
                  <c:v>109.9</c:v>
                </c:pt>
                <c:pt idx="30">
                  <c:v>105.5</c:v>
                </c:pt>
                <c:pt idx="31">
                  <c:v>109.2</c:v>
                </c:pt>
                <c:pt idx="32">
                  <c:v>109.5</c:v>
                </c:pt>
                <c:pt idx="33">
                  <c:v>106.9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C-4F65-4D80-8290-29F50856D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988288"/>
        <c:axId val="126989824"/>
      </c:lineChart>
      <c:catAx>
        <c:axId val="12698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9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26989824"/>
        <c:crosses val="autoZero"/>
        <c:auto val="1"/>
        <c:lblAlgn val="ctr"/>
        <c:lblOffset val="100"/>
        <c:noMultiLvlLbl val="0"/>
      </c:catAx>
      <c:valAx>
        <c:axId val="126989824"/>
        <c:scaling>
          <c:orientation val="minMax"/>
          <c:max val="130"/>
          <c:min val="6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12698828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04173133321803E-2"/>
          <c:y val="0.16866174804842071"/>
          <c:w val="0.92658761401394318"/>
          <c:h val="0.66327372325978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Июнь 2020 к маю 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0" h="0" prst="angle"/>
              <a:bevelB w="0" h="0"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377937"/>
                  </a:gs>
                  <a:gs pos="0">
                    <a:srgbClr val="4FAF4F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Pt>
            <c:idx val="1"/>
            <c:invertIfNegative val="0"/>
            <c:bubble3D val="0"/>
            <c:spPr>
              <a:gradFill>
                <a:gsLst>
                  <a:gs pos="99000">
                    <a:srgbClr val="377937"/>
                  </a:gs>
                  <a:gs pos="0">
                    <a:srgbClr val="4FAF4F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Pt>
            <c:idx val="2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Pt>
            <c:idx val="3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Pt>
            <c:idx val="5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Lbls>
            <c:dLbl>
              <c:idx val="0"/>
              <c:layout>
                <c:manualLayout>
                  <c:x val="-3.0742205186791009E-3"/>
                  <c:y val="-2.630831019444951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4FAF4F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/>
                      <a:t>1</a:t>
                    </a:r>
                    <a:r>
                      <a:rPr lang="ru-RU" dirty="0" smtClean="0"/>
                      <a:t>14,3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4FAF4F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mtClean="0"/>
                      <a:t>105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E1002B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mtClean="0"/>
                      <a:t>91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7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E1002B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mtClean="0"/>
                      <a:t>89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E1002B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/>
                      <a:t>82,5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E1002B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/>
                      <a:t>56,5</a:t>
                    </a:r>
                    <a:endParaRPr lang="ru-RU" dirty="0" smtClean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8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Добыча нефти и природного газа</c:v>
                </c:pt>
                <c:pt idx="1">
                  <c:v>Добыча металлических руд</c:v>
                </c:pt>
                <c:pt idx="2">
                  <c:v>ДОБЫЧА ПОЛЕЗНЫХ ИСКОПАЕМЫХ</c:v>
                </c:pt>
                <c:pt idx="3">
                  <c:v>Добыча угля</c:v>
                </c:pt>
                <c:pt idx="4">
                  <c:v>Предоставление услуг в области добычи полезных ископаемых</c:v>
                </c:pt>
                <c:pt idx="5">
                  <c:v>Добыча прочих полезных ископаемых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114.3</c:v>
                </c:pt>
                <c:pt idx="1">
                  <c:v>105.1</c:v>
                </c:pt>
                <c:pt idx="2">
                  <c:v>91.7</c:v>
                </c:pt>
                <c:pt idx="3">
                  <c:v>89.1</c:v>
                </c:pt>
                <c:pt idx="4">
                  <c:v>69.5</c:v>
                </c:pt>
                <c:pt idx="5">
                  <c:v>56.5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126281984"/>
        <c:axId val="126283776"/>
      </c:barChart>
      <c:catAx>
        <c:axId val="126281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6283776"/>
        <c:crosses val="autoZero"/>
        <c:auto val="1"/>
        <c:lblAlgn val="ctr"/>
        <c:lblOffset val="100"/>
        <c:noMultiLvlLbl val="0"/>
      </c:catAx>
      <c:valAx>
        <c:axId val="126283776"/>
        <c:scaling>
          <c:orientation val="minMax"/>
          <c:max val="120"/>
          <c:min val="20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6281984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34037850532285E-2"/>
          <c:y val="1.4496540986142439E-2"/>
          <c:w val="0.94156596214946819"/>
          <c:h val="0.47928743429391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Лист1!$A$2:$A$9</c:f>
              <c:strCache>
                <c:ptCount val="1"/>
                <c:pt idx="0">
                  <c:v>Производство готовых металлических изделий, кроме машин и оборудования Производство кокса и нефтепродуктов Производство пищевых продуктов Ремонт и монтаж машин и оборудования ОБРАБАТЫВАЮЩИЕ ПРОИЗВОДСТВА Производство напитков Производство прочей неметаллич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0" h="0"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377937"/>
                  </a:gs>
                  <a:gs pos="0">
                    <a:srgbClr val="4FAF4F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1"/>
            <c:invertIfNegative val="0"/>
            <c:bubble3D val="0"/>
            <c:spPr>
              <a:gradFill>
                <a:gsLst>
                  <a:gs pos="99000">
                    <a:srgbClr val="377937"/>
                  </a:gs>
                  <a:gs pos="0">
                    <a:srgbClr val="4FAF4F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5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6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7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Lbls>
            <c:dLbl>
              <c:idx val="0"/>
              <c:layout>
                <c:manualLayout>
                  <c:x val="1.4312063615883161E-3"/>
                  <c:y val="0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4FAF4F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/>
                      <a:t>186,1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005305122506314E-3"/>
                  <c:y val="2.6672435193332905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4FAF4F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/>
                      <a:t>110,3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93,3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87,1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84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84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800" b="1">
                    <a:solidFill>
                      <a:srgbClr val="E1002B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Производство готовых металлических изделий, кроме машин и оборудования</c:v>
                </c:pt>
                <c:pt idx="1">
                  <c:v>Производство кокса и нефтепродуктов</c:v>
                </c:pt>
                <c:pt idx="2">
                  <c:v>Производство пищевых продуктов</c:v>
                </c:pt>
                <c:pt idx="3">
                  <c:v>Ремонт и монтаж машин и оборудования</c:v>
                </c:pt>
                <c:pt idx="4">
                  <c:v>ОБРАБАТЫВАЮЩИЕ ПРОИЗВОДСТВА</c:v>
                </c:pt>
                <c:pt idx="5">
                  <c:v>Производство напитков</c:v>
                </c:pt>
                <c:pt idx="6">
                  <c:v>Производство прочей неметаллической минеральной продукции</c:v>
                </c:pt>
                <c:pt idx="7">
                  <c:v>Производство прочих готовых изделий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186.1</c:v>
                </c:pt>
                <c:pt idx="1">
                  <c:v>110.3</c:v>
                </c:pt>
                <c:pt idx="2">
                  <c:v>93.3</c:v>
                </c:pt>
                <c:pt idx="3">
                  <c:v>87.1</c:v>
                </c:pt>
                <c:pt idx="4">
                  <c:v>86.4</c:v>
                </c:pt>
                <c:pt idx="5">
                  <c:v>84.9</c:v>
                </c:pt>
                <c:pt idx="6">
                  <c:v>84.6</c:v>
                </c:pt>
                <c:pt idx="7">
                  <c:v>26.8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127625088"/>
        <c:axId val="127626624"/>
      </c:barChart>
      <c:catAx>
        <c:axId val="127625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 anchor="ctr" anchorCtr="1"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7626624"/>
        <c:crosses val="autoZero"/>
        <c:auto val="1"/>
        <c:lblAlgn val="ctr"/>
        <c:lblOffset val="100"/>
        <c:noMultiLvlLbl val="0"/>
      </c:catAx>
      <c:valAx>
        <c:axId val="127626624"/>
        <c:scaling>
          <c:orientation val="minMax"/>
          <c:max val="21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7625088"/>
        <c:crosses val="autoZero"/>
        <c:crossBetween val="between"/>
        <c:majorUnit val="3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098051612382538"/>
          <c:y val="2.7830750905610151E-2"/>
          <c:w val="0.52243307281808071"/>
          <c:h val="0.867869295598294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FAF4F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dLbl>
              <c:idx val="0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96.8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Приморский край</c:v>
                </c:pt>
                <c:pt idx="1">
                  <c:v>Республика Саха (Якутия)</c:v>
                </c:pt>
                <c:pt idx="2">
                  <c:v>Камчатский край</c:v>
                </c:pt>
                <c:pt idx="3">
                  <c:v>Амурская область</c:v>
                </c:pt>
                <c:pt idx="4">
                  <c:v>Сахалинская область</c:v>
                </c:pt>
                <c:pt idx="5">
                  <c:v>Забайкальский край</c:v>
                </c:pt>
                <c:pt idx="6">
                  <c:v>Еврейская автономная область</c:v>
                </c:pt>
                <c:pt idx="7">
                  <c:v>Чукотский автономный округ</c:v>
                </c:pt>
                <c:pt idx="8">
                  <c:v>Хабаровский край</c:v>
                </c:pt>
                <c:pt idx="9">
                  <c:v>Магаданская область</c:v>
                </c:pt>
                <c:pt idx="10">
                  <c:v>Республика Бурятия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84.4</c:v>
                </c:pt>
                <c:pt idx="1">
                  <c:v>92.1</c:v>
                </c:pt>
                <c:pt idx="2">
                  <c:v>93.3</c:v>
                </c:pt>
                <c:pt idx="3">
                  <c:v>96</c:v>
                </c:pt>
                <c:pt idx="4">
                  <c:v>96.8</c:v>
                </c:pt>
                <c:pt idx="5">
                  <c:v>96.8</c:v>
                </c:pt>
                <c:pt idx="6">
                  <c:v>97.6</c:v>
                </c:pt>
                <c:pt idx="7">
                  <c:v>97.7</c:v>
                </c:pt>
                <c:pt idx="8">
                  <c:v>98.5</c:v>
                </c:pt>
                <c:pt idx="9">
                  <c:v>107</c:v>
                </c:pt>
                <c:pt idx="10">
                  <c:v>107.5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axId val="135262592"/>
        <c:axId val="135264128"/>
      </c:barChart>
      <c:catAx>
        <c:axId val="13526259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5264128"/>
        <c:crosses val="autoZero"/>
        <c:auto val="1"/>
        <c:lblAlgn val="ctr"/>
        <c:lblOffset val="100"/>
        <c:noMultiLvlLbl val="0"/>
      </c:catAx>
      <c:valAx>
        <c:axId val="135264128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52625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588960671828701"/>
          <c:y val="1.7766295055431806E-2"/>
          <c:w val="0.53424210879611456"/>
          <c:h val="0.892555987765261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dLbl>
              <c:idx val="0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ДОБЫЧА!$A$2:$A$12</c:f>
              <c:strCache>
                <c:ptCount val="11"/>
                <c:pt idx="0">
                  <c:v>Амурская область</c:v>
                </c:pt>
                <c:pt idx="1">
                  <c:v>Республика Саха (Якутия)</c:v>
                </c:pt>
                <c:pt idx="2">
                  <c:v>Приморский край</c:v>
                </c:pt>
                <c:pt idx="3">
                  <c:v>Забайкальский край</c:v>
                </c:pt>
                <c:pt idx="4">
                  <c:v>Сахалинская область </c:v>
                </c:pt>
                <c:pt idx="5">
                  <c:v>Чукотский автономный округ</c:v>
                </c:pt>
                <c:pt idx="6">
                  <c:v>Хабаровский край</c:v>
                </c:pt>
                <c:pt idx="7">
                  <c:v>Еврейская автономная область</c:v>
                </c:pt>
                <c:pt idx="8">
                  <c:v>Магаданская область</c:v>
                </c:pt>
                <c:pt idx="9">
                  <c:v>Республика Бурятия</c:v>
                </c:pt>
                <c:pt idx="10">
                  <c:v>Камчатский край</c:v>
                </c:pt>
              </c:strCache>
            </c:strRef>
          </c:cat>
          <c:val>
            <c:numRef>
              <c:f>ДОБЫЧА!$B$2:$B$12</c:f>
              <c:numCache>
                <c:formatCode>0.0</c:formatCode>
                <c:ptCount val="11"/>
                <c:pt idx="0">
                  <c:v>91.6</c:v>
                </c:pt>
                <c:pt idx="1">
                  <c:v>91.7</c:v>
                </c:pt>
                <c:pt idx="2">
                  <c:v>95.2</c:v>
                </c:pt>
                <c:pt idx="3">
                  <c:v>95.5</c:v>
                </c:pt>
                <c:pt idx="4">
                  <c:v>96.5</c:v>
                </c:pt>
                <c:pt idx="5">
                  <c:v>97</c:v>
                </c:pt>
                <c:pt idx="6">
                  <c:v>99.8</c:v>
                </c:pt>
                <c:pt idx="7">
                  <c:v>99.8</c:v>
                </c:pt>
                <c:pt idx="8">
                  <c:v>104.9</c:v>
                </c:pt>
                <c:pt idx="9">
                  <c:v>112.1</c:v>
                </c:pt>
                <c:pt idx="10">
                  <c:v>113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3"/>
        <c:axId val="135490176"/>
        <c:axId val="135504256"/>
      </c:barChart>
      <c:catAx>
        <c:axId val="13549017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5504256"/>
        <c:crosses val="autoZero"/>
        <c:auto val="1"/>
        <c:lblAlgn val="ctr"/>
        <c:lblOffset val="100"/>
        <c:noMultiLvlLbl val="0"/>
      </c:catAx>
      <c:valAx>
        <c:axId val="135504256"/>
        <c:scaling>
          <c:orientation val="minMax"/>
          <c:max val="150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5490176"/>
        <c:crosses val="autoZero"/>
        <c:crossBetween val="between"/>
        <c:majorUnit val="5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03622512331933"/>
          <c:y val="1.5892378335531965E-2"/>
          <c:w val="0.54859053897299348"/>
          <c:h val="0.925325242970357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dLbl>
              <c:idx val="0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ОБРАБАТ!$A$2:$A$12</c:f>
              <c:strCache>
                <c:ptCount val="11"/>
                <c:pt idx="0">
                  <c:v>Приморский край</c:v>
                </c:pt>
                <c:pt idx="1">
                  <c:v>Республика Саха (Якутия)</c:v>
                </c:pt>
                <c:pt idx="2">
                  <c:v>Камчатский край</c:v>
                </c:pt>
                <c:pt idx="3">
                  <c:v>Чукотский автономный округ</c:v>
                </c:pt>
                <c:pt idx="4">
                  <c:v>Еврейская автономная область</c:v>
                </c:pt>
                <c:pt idx="5">
                  <c:v>Амурская область</c:v>
                </c:pt>
                <c:pt idx="6">
                  <c:v>Хабаровский край</c:v>
                </c:pt>
                <c:pt idx="7">
                  <c:v>Сахалинская область </c:v>
                </c:pt>
                <c:pt idx="8">
                  <c:v>Забайкальский край</c:v>
                </c:pt>
                <c:pt idx="9">
                  <c:v>Республика Бурятия</c:v>
                </c:pt>
                <c:pt idx="10">
                  <c:v>Магаданская область</c:v>
                </c:pt>
              </c:strCache>
            </c:strRef>
          </c:cat>
          <c:val>
            <c:numRef>
              <c:f>ОБРАБАТ!$B$2:$B$12</c:f>
              <c:numCache>
                <c:formatCode>0.0</c:formatCode>
                <c:ptCount val="11"/>
                <c:pt idx="0">
                  <c:v>78.2</c:v>
                </c:pt>
                <c:pt idx="1">
                  <c:v>86.4</c:v>
                </c:pt>
                <c:pt idx="2">
                  <c:v>89.2</c:v>
                </c:pt>
                <c:pt idx="3">
                  <c:v>90.7</c:v>
                </c:pt>
                <c:pt idx="4">
                  <c:v>91.3</c:v>
                </c:pt>
                <c:pt idx="5">
                  <c:v>93.1</c:v>
                </c:pt>
                <c:pt idx="6">
                  <c:v>97.2</c:v>
                </c:pt>
                <c:pt idx="7">
                  <c:v>100.9</c:v>
                </c:pt>
                <c:pt idx="8">
                  <c:v>103.3</c:v>
                </c:pt>
                <c:pt idx="9">
                  <c:v>108.4</c:v>
                </c:pt>
                <c:pt idx="10">
                  <c:v>172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axId val="127503360"/>
        <c:axId val="127505152"/>
      </c:barChart>
      <c:catAx>
        <c:axId val="12750336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7505152"/>
        <c:crosses val="autoZero"/>
        <c:auto val="1"/>
        <c:lblAlgn val="ctr"/>
        <c:lblOffset val="100"/>
        <c:noMultiLvlLbl val="0"/>
      </c:catAx>
      <c:valAx>
        <c:axId val="12750515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75033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374071114021968"/>
          <c:y val="2.8856717162498959E-2"/>
          <c:w val="0.52291360124854669"/>
          <c:h val="0.866843249402308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dLbl>
              <c:idx val="0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ЭЛЕКТРОЭ!$A$2:$A$12</c:f>
              <c:strCache>
                <c:ptCount val="11"/>
                <c:pt idx="0">
                  <c:v>Республика Бурятия</c:v>
                </c:pt>
                <c:pt idx="1">
                  <c:v>Приморский край</c:v>
                </c:pt>
                <c:pt idx="2">
                  <c:v>Республика Саха (Якутия)</c:v>
                </c:pt>
                <c:pt idx="3">
                  <c:v>Камчатский край</c:v>
                </c:pt>
                <c:pt idx="4">
                  <c:v>Еврейская автономная область</c:v>
                </c:pt>
                <c:pt idx="5">
                  <c:v>Забайкальский край</c:v>
                </c:pt>
                <c:pt idx="6">
                  <c:v>Хабаровский край</c:v>
                </c:pt>
                <c:pt idx="7">
                  <c:v>Чукотский автономный округ</c:v>
                </c:pt>
                <c:pt idx="8">
                  <c:v>Магаданская область</c:v>
                </c:pt>
                <c:pt idx="9">
                  <c:v>Сахалинская область </c:v>
                </c:pt>
                <c:pt idx="10">
                  <c:v>Амурская область</c:v>
                </c:pt>
              </c:strCache>
            </c:strRef>
          </c:cat>
          <c:val>
            <c:numRef>
              <c:f>ЭЛЕКТРОЭ!$B$2:$B$12</c:f>
              <c:numCache>
                <c:formatCode>0.0</c:formatCode>
                <c:ptCount val="11"/>
                <c:pt idx="0">
                  <c:v>90.6</c:v>
                </c:pt>
                <c:pt idx="1">
                  <c:v>98.4</c:v>
                </c:pt>
                <c:pt idx="2">
                  <c:v>98.8</c:v>
                </c:pt>
                <c:pt idx="3">
                  <c:v>98.9</c:v>
                </c:pt>
                <c:pt idx="4">
                  <c:v>99.2</c:v>
                </c:pt>
                <c:pt idx="5">
                  <c:v>99.6</c:v>
                </c:pt>
                <c:pt idx="6">
                  <c:v>100</c:v>
                </c:pt>
                <c:pt idx="7">
                  <c:v>101.2</c:v>
                </c:pt>
                <c:pt idx="8">
                  <c:v>102.4</c:v>
                </c:pt>
                <c:pt idx="9">
                  <c:v>103.8</c:v>
                </c:pt>
                <c:pt idx="10">
                  <c:v>106.4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37299456"/>
        <c:axId val="137300992"/>
      </c:barChart>
      <c:catAx>
        <c:axId val="1372994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7300992"/>
        <c:crosses val="autoZero"/>
        <c:auto val="1"/>
        <c:lblAlgn val="ctr"/>
        <c:lblOffset val="100"/>
        <c:noMultiLvlLbl val="0"/>
      </c:catAx>
      <c:valAx>
        <c:axId val="13730099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72994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4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0.91361</cdr:x>
      <cdr:y>0.40762</cdr:y>
    </cdr:from>
    <cdr:to>
      <cdr:x>0.95952</cdr:x>
      <cdr:y>0.49577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lum bright="70000" contrast="-70000"/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artisticPhotocopy/>
                  </a14:imgEffect>
                </a14:imgLayer>
              </a14:imgProps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910075" y="1940881"/>
          <a:ext cx="397491" cy="419724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2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2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8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0326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2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8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0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2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6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6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7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7630-3AFD-4605-898C-0BAF58E4A3E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7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7.png"/><Relationship Id="rId18" Type="http://schemas.openxmlformats.org/officeDocument/2006/relationships/chart" Target="../charts/chart4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17" Type="http://schemas.microsoft.com/office/2007/relationships/hdphoto" Target="../media/hdphoto6.wdp"/><Relationship Id="rId2" Type="http://schemas.openxmlformats.org/officeDocument/2006/relationships/image" Target="../media/image8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microsoft.com/office/2007/relationships/hdphoto" Target="../media/hdphoto9.wdp"/><Relationship Id="rId26" Type="http://schemas.microsoft.com/office/2007/relationships/hdphoto" Target="../media/hdphoto11.wdp"/><Relationship Id="rId3" Type="http://schemas.openxmlformats.org/officeDocument/2006/relationships/image" Target="../media/image23.png"/><Relationship Id="rId21" Type="http://schemas.openxmlformats.org/officeDocument/2006/relationships/image" Target="../media/image37.png"/><Relationship Id="rId34" Type="http://schemas.openxmlformats.org/officeDocument/2006/relationships/image" Target="../media/image46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5" Type="http://schemas.openxmlformats.org/officeDocument/2006/relationships/image" Target="../media/image40.png"/><Relationship Id="rId33" Type="http://schemas.openxmlformats.org/officeDocument/2006/relationships/image" Target="../media/image45.png"/><Relationship Id="rId2" Type="http://schemas.openxmlformats.org/officeDocument/2006/relationships/image" Target="../media/image22.png"/><Relationship Id="rId16" Type="http://schemas.microsoft.com/office/2007/relationships/hdphoto" Target="../media/hdphoto8.wdp"/><Relationship Id="rId20" Type="http://schemas.openxmlformats.org/officeDocument/2006/relationships/image" Target="../media/image36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microsoft.com/office/2007/relationships/hdphoto" Target="../media/hdphoto7.wdp"/><Relationship Id="rId24" Type="http://schemas.openxmlformats.org/officeDocument/2006/relationships/image" Target="../media/image39.png"/><Relationship Id="rId32" Type="http://schemas.microsoft.com/office/2007/relationships/hdphoto" Target="../media/hdphoto13.wdp"/><Relationship Id="rId37" Type="http://schemas.openxmlformats.org/officeDocument/2006/relationships/image" Target="../media/image49.png"/><Relationship Id="rId5" Type="http://schemas.microsoft.com/office/2007/relationships/hdphoto" Target="../media/hdphoto4.wdp"/><Relationship Id="rId15" Type="http://schemas.openxmlformats.org/officeDocument/2006/relationships/image" Target="../media/image33.png"/><Relationship Id="rId23" Type="http://schemas.openxmlformats.org/officeDocument/2006/relationships/image" Target="../media/image38.png"/><Relationship Id="rId28" Type="http://schemas.openxmlformats.org/officeDocument/2006/relationships/image" Target="../media/image42.png"/><Relationship Id="rId36" Type="http://schemas.openxmlformats.org/officeDocument/2006/relationships/chart" Target="../charts/chart5.xml"/><Relationship Id="rId10" Type="http://schemas.openxmlformats.org/officeDocument/2006/relationships/image" Target="../media/image29.png"/><Relationship Id="rId19" Type="http://schemas.openxmlformats.org/officeDocument/2006/relationships/image" Target="../media/image35.png"/><Relationship Id="rId31" Type="http://schemas.openxmlformats.org/officeDocument/2006/relationships/image" Target="../media/image44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Relationship Id="rId22" Type="http://schemas.microsoft.com/office/2007/relationships/hdphoto" Target="../media/hdphoto10.wdp"/><Relationship Id="rId27" Type="http://schemas.openxmlformats.org/officeDocument/2006/relationships/image" Target="../media/image41.png"/><Relationship Id="rId30" Type="http://schemas.microsoft.com/office/2007/relationships/hdphoto" Target="../media/hdphoto12.wdp"/><Relationship Id="rId35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 rot="10800000">
            <a:off x="1183816" y="1020536"/>
            <a:ext cx="1110345" cy="190227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4722040" y="1020537"/>
            <a:ext cx="1164412" cy="190227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5"/>
            <a:ext cx="12192000" cy="6860505"/>
          </a:xfrm>
        </p:spPr>
      </p:pic>
      <p:sp>
        <p:nvSpPr>
          <p:cNvPr id="4" name="Прямоугольник 3"/>
          <p:cNvSpPr/>
          <p:nvPr/>
        </p:nvSpPr>
        <p:spPr>
          <a:xfrm>
            <a:off x="5135336" y="3372929"/>
            <a:ext cx="7056664" cy="163994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ИНДЕКС ПРОМЫШЛЕННОГО ПРОИЗВОДСТВА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 rot="10800000">
            <a:off x="3698422" y="3372929"/>
            <a:ext cx="1436914" cy="1639944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33557" y="5012873"/>
            <a:ext cx="4958443" cy="13960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оперативные данные</a:t>
            </a: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ОКТ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ЯБРЬ 2020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>
            <a:off x="5886453" y="5012875"/>
            <a:ext cx="1347104" cy="1396091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98617" y="1020537"/>
            <a:ext cx="3357154" cy="1902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Территориальный орган Федеральной службы государственной статистики </a:t>
            </a:r>
          </a:p>
          <a:p>
            <a:pPr algn="ctr"/>
            <a:r>
              <a:rPr lang="ru-RU" sz="12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по Республике Саха (Якутия) (</a:t>
            </a:r>
            <a:r>
              <a:rPr lang="ru-RU" sz="1200" b="1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Саха(Якутия)</a:t>
            </a:r>
            <a:r>
              <a:rPr lang="ru-RU" sz="1200" b="1" dirty="0" err="1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стат</a:t>
            </a:r>
            <a:r>
              <a:rPr lang="ru-RU" sz="1200" b="1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2294161" cy="10205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2294161" y="0"/>
            <a:ext cx="1257300" cy="1020536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3698420" y="2922816"/>
            <a:ext cx="2188031" cy="450112"/>
          </a:xfrm>
          <a:prstGeom prst="flowChartInputOutput">
            <a:avLst/>
          </a:prstGeom>
          <a:solidFill>
            <a:srgbClr val="650F1F"/>
          </a:solidFill>
          <a:ln>
            <a:solidFill>
              <a:srgbClr val="650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4" t="21301" r="17272" b="18155"/>
          <a:stretch/>
        </p:blipFill>
        <p:spPr bwMode="auto">
          <a:xfrm>
            <a:off x="2999470" y="1020538"/>
            <a:ext cx="974010" cy="88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0" y="1020536"/>
            <a:ext cx="12192000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3372929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2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5943" y="6355682"/>
            <a:ext cx="428164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10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270735" y="1755466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489696"/>
            <a:ext cx="10558342" cy="10725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</a:t>
            </a:r>
            <a:r>
              <a:rPr lang="ru-RU" sz="2000" b="1" spc="-80" dirty="0" smtClean="0"/>
              <a:t>ОБЕСПЕЧЕНИЮ </a:t>
            </a:r>
            <a:r>
              <a:rPr lang="ru-RU" sz="2000" b="1" spc="-80" dirty="0"/>
              <a:t>ЭЛЕКТРИЧЕСКОЙ ЭНЕРГИЕЙ, </a:t>
            </a:r>
            <a:endParaRPr lang="ru-RU" sz="2000" b="1" spc="-80" dirty="0" smtClean="0"/>
          </a:p>
          <a:p>
            <a:pPr>
              <a:spcBef>
                <a:spcPts val="0"/>
              </a:spcBef>
            </a:pPr>
            <a:r>
              <a:rPr lang="ru-RU" sz="2000" b="1" spc="-80" dirty="0" smtClean="0"/>
              <a:t>ГАЗОМ </a:t>
            </a:r>
            <a:r>
              <a:rPr lang="ru-RU" sz="2000" b="1" spc="-80" dirty="0"/>
              <a:t>И </a:t>
            </a:r>
            <a:r>
              <a:rPr lang="ru-RU" sz="2000" b="1" spc="-80" dirty="0" smtClean="0"/>
              <a:t>ПАРОМ; </a:t>
            </a:r>
            <a:r>
              <a:rPr lang="ru-RU" sz="2000" b="1" spc="-80" dirty="0" smtClean="0"/>
              <a:t>КОНДИЦИОНИРОВАНИЮ </a:t>
            </a:r>
            <a:r>
              <a:rPr lang="ru-RU" sz="2000" b="1" spc="-80" dirty="0" smtClean="0"/>
              <a:t>ВОЗДУХА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6026595" y="2378833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97,</a:t>
            </a:r>
            <a:r>
              <a:rPr lang="en-US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621383" y="3173988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451386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</a:t>
            </a:r>
            <a:r>
              <a:rPr lang="en-US" sz="1400" dirty="0" smtClean="0"/>
              <a:t>ОК</a:t>
            </a:r>
            <a:r>
              <a:rPr lang="ru-RU" sz="1400" dirty="0" smtClean="0"/>
              <a:t>ТЯБРЬ 2020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</a:t>
            </a:r>
            <a:r>
              <a:rPr lang="en-US" sz="1400" dirty="0" smtClean="0"/>
              <a:t>ОК</a:t>
            </a:r>
            <a:r>
              <a:rPr lang="ru-RU" sz="1400" dirty="0" smtClean="0"/>
              <a:t>ТЯБРЮ </a:t>
            </a:r>
            <a:r>
              <a:rPr lang="ru-RU" sz="1400" dirty="0"/>
              <a:t>2019 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750624" y="3770451"/>
            <a:ext cx="1770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100,</a:t>
            </a:r>
            <a:r>
              <a:rPr lang="en-US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725072" y="4514250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564679"/>
              </p:ext>
            </p:extLst>
          </p:nvPr>
        </p:nvGraphicFramePr>
        <p:xfrm>
          <a:off x="164755" y="2024228"/>
          <a:ext cx="5049795" cy="4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0" name="Группа 109"/>
          <p:cNvGrpSpPr/>
          <p:nvPr/>
        </p:nvGrpSpPr>
        <p:grpSpPr>
          <a:xfrm>
            <a:off x="436776" y="662104"/>
            <a:ext cx="720000" cy="720000"/>
            <a:chOff x="436776" y="665989"/>
            <a:chExt cx="720000" cy="720000"/>
          </a:xfrm>
        </p:grpSpPr>
        <p:sp>
          <p:nvSpPr>
            <p:cNvPr id="111" name="Овал 110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2104"/>
              <a:ext cx="540000" cy="540000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8143155" y="1511605"/>
            <a:ext cx="3307157" cy="4288223"/>
            <a:chOff x="9261475" y="-2091494"/>
            <a:chExt cx="6696075" cy="8710973"/>
          </a:xfrm>
        </p:grpSpPr>
        <p:sp>
          <p:nvSpPr>
            <p:cNvPr id="107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51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082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5943" y="6355682"/>
            <a:ext cx="428164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11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270735" y="1755466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216479" y="489696"/>
            <a:ext cx="10810499" cy="10725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</a:t>
            </a:r>
            <a:r>
              <a:rPr lang="ru-RU" sz="2000" b="1" spc="-80" dirty="0" smtClean="0"/>
              <a:t>ВОДОСНАБЖЕНИЮ, ВОДООТВЕДЕНИЮ, ОРГАНИЗАЦИИ СБОРА И УТИЛИЗАЦИИ ОТХОДОВ, ДЕЯТЕЛЬНОСТИ ПО ЛИКВИДАЦИИ ЗАГРЯЗНЕНИЙ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713557" y="2485924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  <a:r>
              <a:rPr lang="en-US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2000" b="1" spc="-3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2000" b="1" spc="-3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357770" y="3272842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451386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</a:t>
            </a:r>
            <a:r>
              <a:rPr lang="en-US" sz="1400" dirty="0" smtClean="0"/>
              <a:t>-ОК</a:t>
            </a:r>
            <a:r>
              <a:rPr lang="ru-RU" sz="1400" dirty="0" smtClean="0"/>
              <a:t>ТЯБРЬ 2020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</a:t>
            </a:r>
            <a:r>
              <a:rPr lang="en-US" sz="1400" dirty="0" smtClean="0"/>
              <a:t>ОК</a:t>
            </a:r>
            <a:r>
              <a:rPr lang="ru-RU" sz="1400" dirty="0" smtClean="0"/>
              <a:t>ТЯБРЮ </a:t>
            </a:r>
            <a:r>
              <a:rPr lang="ru-RU" sz="1400" dirty="0"/>
              <a:t>2019 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528202" y="3844592"/>
            <a:ext cx="1770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  <a:r>
              <a:rPr lang="en-US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543840" y="4588391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07" name="Овал 106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7003" y="793538"/>
              <a:ext cx="540676" cy="540000"/>
            </a:xfrm>
            <a:prstGeom prst="rect">
              <a:avLst/>
            </a:prstGeom>
          </p:spPr>
        </p:pic>
      </p:grpSp>
      <p:graphicFrame>
        <p:nvGraphicFramePr>
          <p:cNvPr id="114" name="Диаграмма 1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9489"/>
              </p:ext>
            </p:extLst>
          </p:nvPr>
        </p:nvGraphicFramePr>
        <p:xfrm>
          <a:off x="270735" y="2089940"/>
          <a:ext cx="5017957" cy="443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9" name="Группа 108"/>
          <p:cNvGrpSpPr/>
          <p:nvPr/>
        </p:nvGrpSpPr>
        <p:grpSpPr>
          <a:xfrm>
            <a:off x="8143155" y="1511605"/>
            <a:ext cx="3307157" cy="4288223"/>
            <a:chOff x="9261475" y="-2091494"/>
            <a:chExt cx="6696075" cy="8710973"/>
          </a:xfrm>
        </p:grpSpPr>
        <p:sp>
          <p:nvSpPr>
            <p:cNvPr id="110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1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51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101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9614" y="6355682"/>
            <a:ext cx="444492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2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012808" y="180184"/>
            <a:ext cx="9830567" cy="589253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166" y="665989"/>
            <a:ext cx="8572949" cy="540001"/>
          </a:xfrm>
        </p:spPr>
        <p:txBody>
          <a:bodyPr>
            <a:noAutofit/>
          </a:bodyPr>
          <a:lstStyle/>
          <a:p>
            <a:r>
              <a:rPr lang="ru-RU" sz="2600" dirty="0"/>
              <a:t>ИНДЕКС ПРОМЫШЛЕННОГО ПРОИЗВОДСТВА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294704" y="3580665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90843" y="1734522"/>
            <a:ext cx="2812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месяцу 2019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401" y="2358052"/>
            <a:ext cx="1105300" cy="1103918"/>
          </a:xfrm>
          <a:prstGeom prst="rect">
            <a:avLst/>
          </a:prstGeom>
        </p:spPr>
      </p:pic>
      <p:cxnSp>
        <p:nvCxnSpPr>
          <p:cNvPr id="100" name="Прямая соединительная линия 99"/>
          <p:cNvCxnSpPr/>
          <p:nvPr/>
        </p:nvCxnSpPr>
        <p:spPr>
          <a:xfrm>
            <a:off x="281475" y="555812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10"/>
          <p:cNvSpPr/>
          <p:nvPr/>
        </p:nvSpPr>
        <p:spPr>
          <a:xfrm>
            <a:off x="4264404" y="6285208"/>
            <a:ext cx="3321935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месяцу предыдущего года</a:t>
            </a:r>
            <a:endParaRPr lang="ru-RU" sz="1100" b="1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036057" y="6307035"/>
            <a:ext cx="516677" cy="170846"/>
            <a:chOff x="3753166" y="6493433"/>
            <a:chExt cx="516677" cy="170846"/>
          </a:xfrm>
        </p:grpSpPr>
        <p:cxnSp>
          <p:nvCxnSpPr>
            <p:cNvPr id="113" name="Прямая соединительная линия 112"/>
            <p:cNvCxnSpPr/>
            <p:nvPr/>
          </p:nvCxnSpPr>
          <p:spPr>
            <a:xfrm flipV="1">
              <a:off x="3753166" y="6493433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flipV="1">
              <a:off x="4082677" y="6493433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flipH="1" flipV="1">
              <a:off x="3922027" y="6493433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Прямоугольник 115"/>
          <p:cNvSpPr/>
          <p:nvPr/>
        </p:nvSpPr>
        <p:spPr>
          <a:xfrm>
            <a:off x="8552734" y="6289023"/>
            <a:ext cx="2816026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1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предыдущему месяцу</a:t>
            </a:r>
            <a:endParaRPr lang="ru-RU" sz="1100" b="1" spc="-4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719795" y="6209781"/>
            <a:ext cx="518400" cy="304934"/>
            <a:chOff x="3751443" y="6024212"/>
            <a:chExt cx="518400" cy="304934"/>
          </a:xfrm>
        </p:grpSpPr>
        <p:sp>
          <p:nvSpPr>
            <p:cNvPr id="112" name="Прямоугольный треугольник 111"/>
            <p:cNvSpPr/>
            <p:nvPr/>
          </p:nvSpPr>
          <p:spPr>
            <a:xfrm flipH="1">
              <a:off x="3840639" y="6024212"/>
              <a:ext cx="312943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ый треугольник 116"/>
            <p:cNvSpPr/>
            <p:nvPr/>
          </p:nvSpPr>
          <p:spPr>
            <a:xfrm>
              <a:off x="3863174" y="6103454"/>
              <a:ext cx="2080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ый треугольник 117"/>
            <p:cNvSpPr/>
            <p:nvPr/>
          </p:nvSpPr>
          <p:spPr>
            <a:xfrm flipH="1">
              <a:off x="3751443" y="6103454"/>
              <a:ext cx="1117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ый треугольник 118"/>
            <p:cNvSpPr/>
            <p:nvPr/>
          </p:nvSpPr>
          <p:spPr>
            <a:xfrm>
              <a:off x="4153582" y="6024212"/>
              <a:ext cx="116261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396592"/>
              </p:ext>
            </p:extLst>
          </p:nvPr>
        </p:nvGraphicFramePr>
        <p:xfrm>
          <a:off x="3273190" y="1610085"/>
          <a:ext cx="8918810" cy="393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04" y="4341725"/>
            <a:ext cx="1078694" cy="1080000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908774" y="2614413"/>
            <a:ext cx="1452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101,</a:t>
            </a: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93880" y="4529984"/>
            <a:ext cx="1680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4689847" y="5651621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62" name="Левая фигурная скобка 61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5052696" y="4071615"/>
            <a:ext cx="110460" cy="2776256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3" name="Левая фигурная скобка 62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7905752" y="4057649"/>
            <a:ext cx="200026" cy="2809878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7655409" y="5635146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67" name="Левая фигурная скобка 66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10608143" y="4317532"/>
            <a:ext cx="171451" cy="2299633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10284655" y="5643383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90843" y="3754000"/>
            <a:ext cx="2486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предыдущему месяцу 2020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Текст 3"/>
          <p:cNvSpPr txBox="1">
            <a:spLocks/>
          </p:cNvSpPr>
          <p:nvPr/>
        </p:nvSpPr>
        <p:spPr>
          <a:xfrm>
            <a:off x="1352447" y="1102682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 smtClean="0"/>
              <a:t>ОКТ</a:t>
            </a:r>
            <a:r>
              <a:rPr lang="ru-RU" sz="1600" dirty="0" smtClean="0"/>
              <a:t>ЯБРЬ 2020 </a:t>
            </a:r>
            <a:r>
              <a:rPr lang="ru-RU" sz="1600" dirty="0"/>
              <a:t>ГОДА</a:t>
            </a:r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0800000" flipV="1">
            <a:off x="1602607" y="2947518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AF4F"/>
              </a:solidFill>
            </a:endParaRPr>
          </a:p>
        </p:txBody>
      </p:sp>
      <p:sp>
        <p:nvSpPr>
          <p:cNvPr id="44" name="Равнобедренный треугольник 43"/>
          <p:cNvSpPr/>
          <p:nvPr/>
        </p:nvSpPr>
        <p:spPr>
          <a:xfrm rot="10957417">
            <a:off x="1612063" y="4838079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9614" y="6355682"/>
            <a:ext cx="444492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3</a:t>
            </a:fld>
            <a:endParaRPr lang="ru-RU" dirty="0"/>
          </a:p>
        </p:txBody>
      </p:sp>
      <p:grpSp>
        <p:nvGrpSpPr>
          <p:cNvPr id="4" name="Группа 26"/>
          <p:cNvGrpSpPr/>
          <p:nvPr/>
        </p:nvGrpSpPr>
        <p:grpSpPr>
          <a:xfrm>
            <a:off x="2012808" y="180184"/>
            <a:ext cx="9830567" cy="589253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6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7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166" y="665989"/>
            <a:ext cx="8572949" cy="540001"/>
          </a:xfrm>
        </p:spPr>
        <p:txBody>
          <a:bodyPr>
            <a:noAutofit/>
          </a:bodyPr>
          <a:lstStyle/>
          <a:p>
            <a:r>
              <a:rPr lang="ru-RU" sz="2600" dirty="0"/>
              <a:t>ИНДЕКС ПРОМЫШЛЕННОГО ПРОИЗВОДСТВА</a:t>
            </a:r>
          </a:p>
        </p:txBody>
      </p:sp>
      <p:grpSp>
        <p:nvGrpSpPr>
          <p:cNvPr id="8" name="Группа 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286466" y="4355022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90843" y="1734522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2019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7876" y="3091219"/>
            <a:ext cx="1105300" cy="1103918"/>
          </a:xfrm>
          <a:prstGeom prst="rect">
            <a:avLst/>
          </a:prstGeom>
        </p:spPr>
      </p:pic>
      <p:sp>
        <p:nvSpPr>
          <p:cNvPr id="111" name="Прямоугольник 110"/>
          <p:cNvSpPr/>
          <p:nvPr/>
        </p:nvSpPr>
        <p:spPr>
          <a:xfrm>
            <a:off x="6628664" y="6293446"/>
            <a:ext cx="3321935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предыдущего года</a:t>
            </a:r>
            <a:endParaRPr lang="ru-RU" sz="1100" b="1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5"/>
          <p:cNvGrpSpPr/>
          <p:nvPr/>
        </p:nvGrpSpPr>
        <p:grpSpPr>
          <a:xfrm>
            <a:off x="6026390" y="6234495"/>
            <a:ext cx="518400" cy="304934"/>
            <a:chOff x="3751443" y="6024212"/>
            <a:chExt cx="518400" cy="304934"/>
          </a:xfrm>
        </p:grpSpPr>
        <p:sp>
          <p:nvSpPr>
            <p:cNvPr id="112" name="Прямоугольный треугольник 111"/>
            <p:cNvSpPr/>
            <p:nvPr/>
          </p:nvSpPr>
          <p:spPr>
            <a:xfrm flipH="1">
              <a:off x="3840639" y="6024212"/>
              <a:ext cx="312943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ый треугольник 116"/>
            <p:cNvSpPr/>
            <p:nvPr/>
          </p:nvSpPr>
          <p:spPr>
            <a:xfrm>
              <a:off x="3863174" y="6103454"/>
              <a:ext cx="2080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ый треугольник 117"/>
            <p:cNvSpPr/>
            <p:nvPr/>
          </p:nvSpPr>
          <p:spPr>
            <a:xfrm flipH="1">
              <a:off x="3751443" y="6103454"/>
              <a:ext cx="1117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ый треугольник 118"/>
            <p:cNvSpPr/>
            <p:nvPr/>
          </p:nvSpPr>
          <p:spPr>
            <a:xfrm>
              <a:off x="4153582" y="6024212"/>
              <a:ext cx="116261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282148"/>
              </p:ext>
            </p:extLst>
          </p:nvPr>
        </p:nvGraphicFramePr>
        <p:xfrm>
          <a:off x="3273190" y="1610085"/>
          <a:ext cx="8918810" cy="393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936922" y="3520575"/>
            <a:ext cx="1196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92,</a:t>
            </a: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4706039" y="5624080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62" name="Левая фигурная скобка 61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5013082" y="4079626"/>
            <a:ext cx="208735" cy="2795307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3" name="Левая фигурная скобка 62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7972402" y="4048102"/>
            <a:ext cx="137758" cy="2795988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7703019" y="5626908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67" name="Левая фигурная скобка 66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10601185" y="4333735"/>
            <a:ext cx="114584" cy="2247895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10321467" y="5633590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Текст 3"/>
          <p:cNvSpPr txBox="1">
            <a:spLocks/>
          </p:cNvSpPr>
          <p:nvPr/>
        </p:nvSpPr>
        <p:spPr>
          <a:xfrm>
            <a:off x="1352447" y="1102682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ЯНВАРЬ-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ОКТ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ЯБРЬ 2020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ГОДА</a:t>
            </a:r>
          </a:p>
        </p:txBody>
      </p:sp>
      <p:sp>
        <p:nvSpPr>
          <p:cNvPr id="55" name="Равнобедренный треугольник 54"/>
          <p:cNvSpPr/>
          <p:nvPr/>
        </p:nvSpPr>
        <p:spPr>
          <a:xfrm flipV="1">
            <a:off x="1487973" y="3777838"/>
            <a:ext cx="323292" cy="140728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107" y="6355682"/>
            <a:ext cx="419999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4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6" y="656622"/>
            <a:ext cx="10463941" cy="501500"/>
          </a:xfrm>
        </p:spPr>
        <p:txBody>
          <a:bodyPr>
            <a:noAutofit/>
          </a:bodyPr>
          <a:lstStyle/>
          <a:p>
            <a:r>
              <a:rPr lang="ru-RU" sz="2600" dirty="0"/>
              <a:t>ИНДЕКСЫ </a:t>
            </a:r>
            <a:r>
              <a:rPr lang="ru-RU" sz="2600" dirty="0" smtClean="0"/>
              <a:t>ПРОИЗВОДСТВА ПО ВИДАМ ДЕЯТЕЛЬНОСТИ</a:t>
            </a:r>
            <a:endParaRPr lang="ru-RU" sz="2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2" name="Прямая соединительная линия 71"/>
          <p:cNvCxnSpPr/>
          <p:nvPr/>
        </p:nvCxnSpPr>
        <p:spPr>
          <a:xfrm>
            <a:off x="281401" y="301090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03689" y="4185620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Прямоугольник 125"/>
          <p:cNvSpPr/>
          <p:nvPr/>
        </p:nvSpPr>
        <p:spPr>
          <a:xfrm>
            <a:off x="199512" y="5970078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>
            <a:off x="223580" y="516837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/>
          <p:cNvSpPr/>
          <p:nvPr/>
        </p:nvSpPr>
        <p:spPr>
          <a:xfrm>
            <a:off x="223580" y="4932524"/>
            <a:ext cx="20072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>
            <a:off x="245701" y="617026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/>
          <p:cNvSpPr/>
          <p:nvPr/>
        </p:nvSpPr>
        <p:spPr>
          <a:xfrm>
            <a:off x="223580" y="3785510"/>
            <a:ext cx="2653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электрической энергией, </a:t>
            </a:r>
            <a:endParaRPr lang="ru-RU" sz="1000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газом </a:t>
            </a:r>
            <a:r>
              <a:rPr lang="ru-RU" sz="10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паром; кондиционирование воздуха</a:t>
            </a:r>
            <a:endParaRPr lang="ru-RU" sz="1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199004" y="2593160"/>
            <a:ext cx="2834298" cy="417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Водоснабжение; водоотведение, организация сбора и утилизации отходов, деятельность по ликвидации загрязнений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869" y="1864518"/>
            <a:ext cx="656020" cy="655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5" y="3087988"/>
            <a:ext cx="655200" cy="655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1" y="4275821"/>
            <a:ext cx="655200" cy="655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7" y="5303423"/>
            <a:ext cx="655200" cy="6552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751443" y="6024212"/>
            <a:ext cx="8064944" cy="738503"/>
            <a:chOff x="3510495" y="5986866"/>
            <a:chExt cx="8064944" cy="738503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A68FD7A0-ECF7-4273-8C04-A116EFB25845}"/>
                </a:ext>
              </a:extLst>
            </p:cNvPr>
            <p:cNvCxnSpPr>
              <a:cxnSpLocks/>
            </p:cNvCxnSpPr>
            <p:nvPr/>
          </p:nvCxnSpPr>
          <p:spPr>
            <a:xfrm>
              <a:off x="8284681" y="6292117"/>
              <a:ext cx="0" cy="66"/>
            </a:xfrm>
            <a:prstGeom prst="line">
              <a:avLst/>
            </a:prstGeom>
            <a:ln w="28575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A68FD7A0-ECF7-4273-8C04-A116EFB25845}"/>
                </a:ext>
              </a:extLst>
            </p:cNvPr>
            <p:cNvCxnSpPr>
              <a:cxnSpLocks/>
            </p:cNvCxnSpPr>
            <p:nvPr/>
          </p:nvCxnSpPr>
          <p:spPr>
            <a:xfrm>
              <a:off x="8284681" y="6292117"/>
              <a:ext cx="0" cy="66"/>
            </a:xfrm>
            <a:prstGeom prst="line">
              <a:avLst/>
            </a:prstGeom>
            <a:ln w="28575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3999564" y="6039204"/>
              <a:ext cx="285955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Индекс промышленного производства</a:t>
              </a: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3510495" y="5986866"/>
              <a:ext cx="518400" cy="304934"/>
              <a:chOff x="1439586" y="5403850"/>
              <a:chExt cx="801365" cy="414903"/>
            </a:xfrm>
            <a:solidFill>
              <a:schemeClr val="bg1">
                <a:lumMod val="85000"/>
              </a:schemeClr>
            </a:solidFill>
          </p:grpSpPr>
          <p:sp>
            <p:nvSpPr>
              <p:cNvPr id="34" name="Прямоугольный треугольник 33"/>
              <p:cNvSpPr/>
              <p:nvPr/>
            </p:nvSpPr>
            <p:spPr>
              <a:xfrm>
                <a:off x="1612304" y="5511669"/>
                <a:ext cx="321584" cy="30708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ый треугольник 34"/>
              <p:cNvSpPr/>
              <p:nvPr/>
            </p:nvSpPr>
            <p:spPr>
              <a:xfrm flipH="1">
                <a:off x="1577469" y="5403850"/>
                <a:ext cx="483760" cy="41490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flipH="1">
                <a:off x="1439586" y="5511669"/>
                <a:ext cx="172718" cy="30708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ый треугольник 36"/>
              <p:cNvSpPr/>
              <p:nvPr/>
            </p:nvSpPr>
            <p:spPr>
              <a:xfrm>
                <a:off x="2061229" y="5403850"/>
                <a:ext cx="179722" cy="41490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5" name="Группа 144"/>
            <p:cNvGrpSpPr/>
            <p:nvPr/>
          </p:nvGrpSpPr>
          <p:grpSpPr>
            <a:xfrm>
              <a:off x="3512218" y="6456087"/>
              <a:ext cx="516677" cy="170846"/>
              <a:chOff x="2156039" y="6355682"/>
              <a:chExt cx="516677" cy="170846"/>
            </a:xfrm>
          </p:grpSpPr>
          <p:cxnSp>
            <p:nvCxnSpPr>
              <p:cNvPr id="146" name="Прямая соединительная линия 145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E100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E100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147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E100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3999565" y="6362193"/>
              <a:ext cx="2859554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электрической энергией, газом и паром; кондиционирование воздуха</a:t>
              </a:r>
            </a:p>
          </p:txBody>
        </p:sp>
        <p:grpSp>
          <p:nvGrpSpPr>
            <p:cNvPr id="150" name="Группа 149"/>
            <p:cNvGrpSpPr/>
            <p:nvPr/>
          </p:nvGrpSpPr>
          <p:grpSpPr>
            <a:xfrm>
              <a:off x="6890683" y="6456087"/>
              <a:ext cx="516677" cy="170846"/>
              <a:chOff x="2156039" y="6355682"/>
              <a:chExt cx="516677" cy="170846"/>
            </a:xfrm>
          </p:grpSpPr>
          <p:cxnSp>
            <p:nvCxnSpPr>
              <p:cNvPr id="151" name="Прямая соединительная линия 150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3342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3342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единительная линия 152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3342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Прямоугольник 153"/>
            <p:cNvSpPr/>
            <p:nvPr/>
          </p:nvSpPr>
          <p:spPr>
            <a:xfrm>
              <a:off x="7381884" y="6359167"/>
              <a:ext cx="4193555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Водоснабжение; водоотведение, организация сбора и утилизации отходов, деятельность по ликвидации загрязнений</a:t>
              </a:r>
            </a:p>
          </p:txBody>
        </p:sp>
        <p:grpSp>
          <p:nvGrpSpPr>
            <p:cNvPr id="155" name="Группа 154"/>
            <p:cNvGrpSpPr/>
            <p:nvPr/>
          </p:nvGrpSpPr>
          <p:grpSpPr>
            <a:xfrm>
              <a:off x="6890683" y="6089426"/>
              <a:ext cx="516677" cy="170846"/>
              <a:chOff x="2156039" y="6355682"/>
              <a:chExt cx="516677" cy="170846"/>
            </a:xfrm>
          </p:grpSpPr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C3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C3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C3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Прямоугольник 158"/>
            <p:cNvSpPr/>
            <p:nvPr/>
          </p:nvSpPr>
          <p:spPr>
            <a:xfrm>
              <a:off x="7381884" y="5992506"/>
              <a:ext cx="1446315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Обрабатывающие  производства</a:t>
              </a:r>
            </a:p>
          </p:txBody>
        </p:sp>
        <p:grpSp>
          <p:nvGrpSpPr>
            <p:cNvPr id="160" name="Группа 159"/>
            <p:cNvGrpSpPr/>
            <p:nvPr/>
          </p:nvGrpSpPr>
          <p:grpSpPr>
            <a:xfrm>
              <a:off x="8868056" y="6089426"/>
              <a:ext cx="516677" cy="170846"/>
              <a:chOff x="2156039" y="6355682"/>
              <a:chExt cx="516677" cy="170846"/>
            </a:xfrm>
          </p:grpSpPr>
          <p:cxnSp>
            <p:nvCxnSpPr>
              <p:cNvPr id="161" name="Прямая соединительная линия 160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4FAF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Прямая соединительная линия 161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4FAF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Прямая соединительная линия 162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4FAF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" name="Прямоугольник 163"/>
            <p:cNvSpPr/>
            <p:nvPr/>
          </p:nvSpPr>
          <p:spPr>
            <a:xfrm>
              <a:off x="9359257" y="5992506"/>
              <a:ext cx="1446315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Добыча полезных  ископаемых</a:t>
              </a:r>
            </a:p>
          </p:txBody>
        </p:sp>
      </p:grpSp>
      <p:graphicFrame>
        <p:nvGraphicFramePr>
          <p:cNvPr id="82" name="Диаграмма 81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709508"/>
              </p:ext>
            </p:extLst>
          </p:nvPr>
        </p:nvGraphicFramePr>
        <p:xfrm>
          <a:off x="3162300" y="1610085"/>
          <a:ext cx="9029700" cy="393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4593771" y="5631023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89" name="Левая фигурная скобка 88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4956269" y="4013293"/>
            <a:ext cx="151586" cy="2870827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90" name="Левая фигурная скобка 89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7930228" y="4005924"/>
            <a:ext cx="123012" cy="2856991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7643869" y="5621498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93" name="Левая фигурная скобка 92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10546735" y="4345960"/>
            <a:ext cx="213957" cy="2276472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10245252" y="5609398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01" name="Равнобедренный треугольник 100"/>
          <p:cNvSpPr/>
          <p:nvPr/>
        </p:nvSpPr>
        <p:spPr>
          <a:xfrm>
            <a:off x="1352230" y="2287950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830405" y="3130491"/>
            <a:ext cx="1138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,8%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Равнобедренный треугольник 103"/>
          <p:cNvSpPr/>
          <p:nvPr/>
        </p:nvSpPr>
        <p:spPr>
          <a:xfrm rot="10800000">
            <a:off x="1366028" y="3442367"/>
            <a:ext cx="323292" cy="140728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111" name="Равнобедренный треугольник 110"/>
          <p:cNvSpPr/>
          <p:nvPr/>
        </p:nvSpPr>
        <p:spPr>
          <a:xfrm flipV="1">
            <a:off x="1390801" y="4680595"/>
            <a:ext cx="323292" cy="140728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788463" y="5286232"/>
            <a:ext cx="1138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,4%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Равнобедренный треугольник 112"/>
          <p:cNvSpPr/>
          <p:nvPr/>
        </p:nvSpPr>
        <p:spPr>
          <a:xfrm flipV="1">
            <a:off x="1390801" y="5677850"/>
            <a:ext cx="323292" cy="140728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1788464" y="4286193"/>
            <a:ext cx="1138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,7%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Текст 3"/>
          <p:cNvSpPr txBox="1">
            <a:spLocks/>
          </p:cNvSpPr>
          <p:nvPr/>
        </p:nvSpPr>
        <p:spPr>
          <a:xfrm>
            <a:off x="1354739" y="1105834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ЯНВАРЬ-</a:t>
            </a:r>
            <a:r>
              <a:rPr lang="en-US" sz="1600" dirty="0" smtClean="0"/>
              <a:t>ОКТ</a:t>
            </a:r>
            <a:r>
              <a:rPr lang="ru-RU" sz="1600" dirty="0" smtClean="0"/>
              <a:t>ЯБРЬ 2020 ГОДА</a:t>
            </a:r>
            <a:endParaRPr lang="ru-RU" sz="16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28558" y="1533429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2019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571223" y="1956370"/>
            <a:ext cx="1394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,9%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435" y="6355682"/>
            <a:ext cx="403671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5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236178" y="703785"/>
            <a:ext cx="10831240" cy="493008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spc="-60" dirty="0"/>
              <a:t>ИНДЕКСЫ ПРОИЗВОДСТВА ПО ДОБЫЧЕ ПОЛЕЗНЫХ ИСКОПАЕМЫХ </a:t>
            </a:r>
          </a:p>
        </p:txBody>
      </p:sp>
      <p:sp>
        <p:nvSpPr>
          <p:cNvPr id="65" name="Текст 3"/>
          <p:cNvSpPr txBox="1">
            <a:spLocks/>
          </p:cNvSpPr>
          <p:nvPr/>
        </p:nvSpPr>
        <p:spPr>
          <a:xfrm>
            <a:off x="1229962" y="1102682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ЯНВАРЬ-</a:t>
            </a:r>
            <a:r>
              <a:rPr lang="en-US" sz="1600" dirty="0" smtClean="0"/>
              <a:t>ОКТ</a:t>
            </a:r>
            <a:r>
              <a:rPr lang="ru-RU" sz="1600" dirty="0" smtClean="0"/>
              <a:t>ЯБРЬ </a:t>
            </a:r>
            <a:r>
              <a:rPr lang="ru-RU" sz="1600" dirty="0"/>
              <a:t>2020 </a:t>
            </a:r>
            <a:r>
              <a:rPr lang="ru-RU" sz="1600" dirty="0" smtClean="0"/>
              <a:t>ГОДА </a:t>
            </a:r>
            <a:endParaRPr lang="ru-RU" sz="1600" dirty="0"/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281475" y="272176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179033" y="2442293"/>
            <a:ext cx="2568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</a:p>
        </p:txBody>
      </p:sp>
      <p:grpSp>
        <p:nvGrpSpPr>
          <p:cNvPr id="78" name="Группа 77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93" name="Овал 92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5989"/>
              <a:ext cx="540000" cy="540000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97992" y="3982467"/>
            <a:ext cx="657068" cy="649684"/>
          </a:xfrm>
          <a:prstGeom prst="rect">
            <a:avLst/>
          </a:prstGeom>
        </p:spPr>
      </p:pic>
      <p:cxnSp>
        <p:nvCxnSpPr>
          <p:cNvPr id="97" name="Прямая соединительная линия 96"/>
          <p:cNvCxnSpPr/>
          <p:nvPr/>
        </p:nvCxnSpPr>
        <p:spPr>
          <a:xfrm>
            <a:off x="281475" y="3429828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184797" y="6091331"/>
            <a:ext cx="283429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прочих полезных ископаемых</a:t>
            </a: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281475" y="4143330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190844" y="3929706"/>
            <a:ext cx="27019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металлических руд</a:t>
            </a: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281475" y="4924071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196261" y="4681433"/>
            <a:ext cx="1169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угля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281475" y="5699624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196261" y="5381075"/>
            <a:ext cx="2519106" cy="31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услуг в области добычи полезных ископаемых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270037" y="634524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154482" y="3160851"/>
            <a:ext cx="23519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Добыча нефти и природного газа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70522" y="3983309"/>
            <a:ext cx="648811" cy="648000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5861" y="3983309"/>
            <a:ext cx="648801" cy="64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6643" y="3983309"/>
            <a:ext cx="648811" cy="64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6386" y="3983309"/>
            <a:ext cx="648811" cy="64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6203" y="3984193"/>
            <a:ext cx="646232" cy="646232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7" y="1910945"/>
            <a:ext cx="540000" cy="540000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037" y="2759055"/>
            <a:ext cx="432541" cy="43200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11" y="4949075"/>
            <a:ext cx="432534" cy="4320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04" y="4249433"/>
            <a:ext cx="432541" cy="432000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471" y="5687405"/>
            <a:ext cx="432541" cy="432000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471" y="3478648"/>
            <a:ext cx="432000" cy="432000"/>
          </a:xfrm>
          <a:prstGeom prst="rect">
            <a:avLst/>
          </a:prstGeom>
        </p:spPr>
      </p:pic>
      <p:sp>
        <p:nvSpPr>
          <p:cNvPr id="58" name="Равнобедренный треугольник 57"/>
          <p:cNvSpPr/>
          <p:nvPr/>
        </p:nvSpPr>
        <p:spPr>
          <a:xfrm flipV="1">
            <a:off x="1634371" y="2196932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987676" y="1866170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,7%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895678" y="2682667"/>
            <a:ext cx="1242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Равнобедренный треугольник 69"/>
          <p:cNvSpPr/>
          <p:nvPr/>
        </p:nvSpPr>
        <p:spPr>
          <a:xfrm flipV="1">
            <a:off x="1620301" y="5962827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987677" y="4250267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Равнобедренный треугольник 71"/>
          <p:cNvSpPr/>
          <p:nvPr/>
        </p:nvSpPr>
        <p:spPr>
          <a:xfrm>
            <a:off x="1601945" y="3688090"/>
            <a:ext cx="284046" cy="123644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1904181" y="3437740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,1%</a:t>
            </a:r>
            <a:endParaRPr lang="ru-RU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90842" y="1604571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2019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Равнобедренный треугольник 65"/>
          <p:cNvSpPr/>
          <p:nvPr/>
        </p:nvSpPr>
        <p:spPr>
          <a:xfrm flipV="1">
            <a:off x="1601945" y="4557789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Равнобедренный треугольник 66"/>
          <p:cNvSpPr/>
          <p:nvPr/>
        </p:nvSpPr>
        <p:spPr>
          <a:xfrm flipV="1">
            <a:off x="1607991" y="5179640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8627" y="4924071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987677" y="5661778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9" name="Диаграмма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366780"/>
              </p:ext>
            </p:extLst>
          </p:nvPr>
        </p:nvGraphicFramePr>
        <p:xfrm>
          <a:off x="3581119" y="1466336"/>
          <a:ext cx="8262257" cy="482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80" name="Рисунок 7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77150" y="4687854"/>
            <a:ext cx="646232" cy="646232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3789" y="4710071"/>
            <a:ext cx="648801" cy="634066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1966" y="4700472"/>
            <a:ext cx="648811" cy="64800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9176" y="4685855"/>
            <a:ext cx="657068" cy="68299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2030" y="4686876"/>
            <a:ext cx="648811" cy="648000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9805" y="4868914"/>
            <a:ext cx="529687" cy="529025"/>
          </a:xfrm>
          <a:prstGeom prst="rect">
            <a:avLst/>
          </a:prstGeom>
        </p:spPr>
      </p:pic>
      <p:sp>
        <p:nvSpPr>
          <p:cNvPr id="74" name="Равнобедренный треугольник 73"/>
          <p:cNvSpPr/>
          <p:nvPr/>
        </p:nvSpPr>
        <p:spPr>
          <a:xfrm>
            <a:off x="1601945" y="2992765"/>
            <a:ext cx="284046" cy="121910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667" y="6355682"/>
            <a:ext cx="371440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6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60760" y="633144"/>
            <a:ext cx="8780766" cy="675884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spc="-60" dirty="0"/>
              <a:t>ИНДЕКСЫ ПРОИЗВОДСТВА ПО ОСНОВНЫМ ВИДАМ ОБРАБАТЫВАЮЩИХ ПРОИЗВОДСТВ</a:t>
            </a: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395775" y="272176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177922" y="2467847"/>
            <a:ext cx="2699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281475" y="3429828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281475" y="4143330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177921" y="6062444"/>
            <a:ext cx="2804317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прочих готовых изделий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281475" y="4852111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281475" y="5550058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205634" y="3175912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кокса и нефтепродуктов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281475" y="6251292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177922" y="5296172"/>
            <a:ext cx="2834297" cy="292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прочей неметаллической минеральной продукции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48" name="Овал 47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38" y="755989"/>
              <a:ext cx="540000" cy="54000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6395" y="4331951"/>
            <a:ext cx="288361" cy="28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1671" y="4331951"/>
            <a:ext cx="288360" cy="28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4333" y="4331951"/>
            <a:ext cx="288360" cy="28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6972" y="4331951"/>
            <a:ext cx="288360" cy="28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0308" y="4331951"/>
            <a:ext cx="288360" cy="28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7870" y="4331951"/>
            <a:ext cx="288360" cy="28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9349" y="4331951"/>
            <a:ext cx="287730" cy="28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158" y="4331951"/>
            <a:ext cx="288360" cy="288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7563" y="4331951"/>
            <a:ext cx="288360" cy="288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82667" y="4331951"/>
            <a:ext cx="288360" cy="288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4740" y="4331951"/>
            <a:ext cx="288337" cy="288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935" y="4331951"/>
            <a:ext cx="287702" cy="28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6415" y="4331951"/>
            <a:ext cx="288360" cy="288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575525" y="4331951"/>
            <a:ext cx="288360" cy="288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9161" y="4331951"/>
            <a:ext cx="288000" cy="2880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6306" y="4331951"/>
            <a:ext cx="288337" cy="288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117" y="4331951"/>
            <a:ext cx="288360" cy="288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0871" y="4331951"/>
            <a:ext cx="281143" cy="288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575" y="1956281"/>
            <a:ext cx="542591" cy="542591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8" cstate="print">
            <a:lum bright="70000" contrast="-70000"/>
          </a:blip>
          <a:stretch>
            <a:fillRect/>
          </a:stretch>
        </p:blipFill>
        <p:spPr>
          <a:xfrm>
            <a:off x="8879580" y="4331951"/>
            <a:ext cx="288000" cy="288000"/>
          </a:xfrm>
          <a:prstGeom prst="rect">
            <a:avLst/>
          </a:prstGeom>
        </p:spPr>
      </p:pic>
      <p:sp>
        <p:nvSpPr>
          <p:cNvPr id="80" name="Равнобедренный треугольник 79"/>
          <p:cNvSpPr/>
          <p:nvPr/>
        </p:nvSpPr>
        <p:spPr>
          <a:xfrm flipV="1">
            <a:off x="1640943" y="5886929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1968469" y="5572311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Равнобедренный треугольник 87"/>
          <p:cNvSpPr/>
          <p:nvPr/>
        </p:nvSpPr>
        <p:spPr>
          <a:xfrm flipV="1">
            <a:off x="1632705" y="5120022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2007289" y="4813641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572" y="5572311"/>
            <a:ext cx="455208" cy="455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572" y="2807869"/>
            <a:ext cx="411132" cy="411132"/>
          </a:xfrm>
          <a:prstGeom prst="rect">
            <a:avLst/>
          </a:prstGeom>
        </p:spPr>
      </p:pic>
      <p:sp>
        <p:nvSpPr>
          <p:cNvPr id="71" name="Текст 3"/>
          <p:cNvSpPr txBox="1">
            <a:spLocks/>
          </p:cNvSpPr>
          <p:nvPr/>
        </p:nvSpPr>
        <p:spPr>
          <a:xfrm>
            <a:off x="1360760" y="1275354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ЯНВАРЬ-</a:t>
            </a:r>
            <a:r>
              <a:rPr lang="en-US" sz="1600" dirty="0" smtClean="0"/>
              <a:t>ОКТ</a:t>
            </a:r>
            <a:r>
              <a:rPr lang="ru-RU" sz="1600" dirty="0" smtClean="0"/>
              <a:t>ЯБРЬ </a:t>
            </a:r>
            <a:r>
              <a:rPr lang="ru-RU" sz="1600" dirty="0"/>
              <a:t>2020 </a:t>
            </a:r>
            <a:r>
              <a:rPr lang="ru-RU" sz="1600" dirty="0" smtClean="0"/>
              <a:t>ГОДА </a:t>
            </a:r>
            <a:endParaRPr lang="ru-RU" sz="16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90842" y="1604571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2019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Равнобедренный треугольник 74"/>
          <p:cNvSpPr/>
          <p:nvPr/>
        </p:nvSpPr>
        <p:spPr>
          <a:xfrm flipV="1">
            <a:off x="1618368" y="2281138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982359" y="1914097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759790" y="2695575"/>
            <a:ext cx="1372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,3%</a:t>
            </a:r>
            <a:endParaRPr lang="ru-RU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90842" y="4656326"/>
            <a:ext cx="2804317" cy="19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и монтаж машин и оборудования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Равнобедренный треугольник 92"/>
          <p:cNvSpPr/>
          <p:nvPr/>
        </p:nvSpPr>
        <p:spPr>
          <a:xfrm flipV="1">
            <a:off x="1623980" y="3755933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AF4F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982950" y="4126246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3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000" y="4195929"/>
            <a:ext cx="424552" cy="424022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175267" y="3936963"/>
            <a:ext cx="2804317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пищевых продуктов</a:t>
            </a:r>
          </a:p>
        </p:txBody>
      </p:sp>
      <p:sp>
        <p:nvSpPr>
          <p:cNvPr id="99" name="Равнобедренный треугольник 98"/>
          <p:cNvSpPr/>
          <p:nvPr/>
        </p:nvSpPr>
        <p:spPr>
          <a:xfrm flipV="1">
            <a:off x="1626119" y="4447081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2018786" y="3439789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3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990" y="4923048"/>
            <a:ext cx="502072" cy="39102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3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563" y="3479041"/>
            <a:ext cx="460204" cy="418234"/>
          </a:xfrm>
          <a:prstGeom prst="rect">
            <a:avLst/>
          </a:prstGeom>
        </p:spPr>
      </p:pic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224720"/>
              </p:ext>
            </p:extLst>
          </p:nvPr>
        </p:nvGraphicFramePr>
        <p:xfrm>
          <a:off x="3286897" y="1672281"/>
          <a:ext cx="8658047" cy="476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pic>
        <p:nvPicPr>
          <p:cNvPr id="110" name="Рисунок 10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054563" y="3483528"/>
            <a:ext cx="459773" cy="459198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02981" y="3471033"/>
            <a:ext cx="522897" cy="522286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28" cstate="print">
            <a:lum bright="70000" contrast="-70000"/>
          </a:blip>
          <a:stretch>
            <a:fillRect/>
          </a:stretch>
        </p:blipFill>
        <p:spPr>
          <a:xfrm>
            <a:off x="8156697" y="3449261"/>
            <a:ext cx="477793" cy="477793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3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9445" y="3439052"/>
            <a:ext cx="469555" cy="469996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2746" y="3483162"/>
            <a:ext cx="469557" cy="468972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2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6517" y="3451094"/>
            <a:ext cx="458797" cy="458223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3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7580" y="3406033"/>
            <a:ext cx="491134" cy="491596"/>
          </a:xfrm>
          <a:prstGeom prst="rect">
            <a:avLst/>
          </a:prstGeom>
        </p:spPr>
      </p:pic>
      <p:sp>
        <p:nvSpPr>
          <p:cNvPr id="82" name="Равнобедренный треугольник 81"/>
          <p:cNvSpPr/>
          <p:nvPr/>
        </p:nvSpPr>
        <p:spPr>
          <a:xfrm>
            <a:off x="1620301" y="2967111"/>
            <a:ext cx="284046" cy="123644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3093" y="6355682"/>
            <a:ext cx="371014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7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307217" y="1697109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550784"/>
            <a:ext cx="10450347" cy="50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ПРОМЫШЛЕННОГО ПРОИЗВОДСТВА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6001882" y="2265406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  <a:r>
              <a:rPr lang="en-US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686941" y="3047308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247987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</a:t>
            </a:r>
            <a:r>
              <a:rPr lang="en-US" sz="1400" dirty="0" smtClean="0"/>
              <a:t>ОКТ</a:t>
            </a:r>
            <a:r>
              <a:rPr lang="ru-RU" sz="1400" dirty="0" smtClean="0"/>
              <a:t>ЯБРЬ 2020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</a:t>
            </a:r>
            <a:r>
              <a:rPr lang="en-US" sz="1400" dirty="0" smtClean="0"/>
              <a:t>ОК</a:t>
            </a:r>
            <a:r>
              <a:rPr lang="ru-RU" sz="1400" dirty="0" smtClean="0"/>
              <a:t>ТЯБРЮ </a:t>
            </a:r>
            <a:r>
              <a:rPr lang="ru-RU" sz="1400" dirty="0"/>
              <a:t>2019 ГОДА</a:t>
            </a:r>
          </a:p>
        </p:txBody>
      </p:sp>
      <p:grpSp>
        <p:nvGrpSpPr>
          <p:cNvPr id="221" name="Группа 220"/>
          <p:cNvGrpSpPr/>
          <p:nvPr/>
        </p:nvGrpSpPr>
        <p:grpSpPr>
          <a:xfrm>
            <a:off x="8143155" y="1511605"/>
            <a:ext cx="3307157" cy="4288223"/>
            <a:chOff x="9261475" y="-2091494"/>
            <a:chExt cx="6696075" cy="8710973"/>
          </a:xfrm>
        </p:grpSpPr>
        <p:sp>
          <p:nvSpPr>
            <p:cNvPr id="223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5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5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6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2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5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0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8" name="Республика Саха (Якутия)"/>
            <p:cNvSpPr>
              <a:spLocks/>
            </p:cNvSpPr>
            <p:nvPr/>
          </p:nvSpPr>
          <p:spPr bwMode="auto">
            <a:xfrm>
              <a:off x="9404351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8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9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4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136" name="Овал 13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6036800" y="3517044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95,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832166" y="4294489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1" name="Диаграмма 1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103147"/>
              </p:ext>
            </p:extLst>
          </p:nvPr>
        </p:nvGraphicFramePr>
        <p:xfrm>
          <a:off x="175518" y="1982515"/>
          <a:ext cx="5203790" cy="469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4929" y="6355682"/>
            <a:ext cx="379178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8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307217" y="1697109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550784"/>
            <a:ext cx="10450347" cy="50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ДОБЫЧЕ ПОЛЕЗНЫХ ИСКОПАЕМЫХ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845363" y="2405964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93,</a:t>
            </a:r>
            <a:r>
              <a:rPr lang="en-US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530423" y="3154402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45862" y="1220763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</a:t>
            </a:r>
            <a:r>
              <a:rPr lang="en-US" sz="1400" dirty="0" smtClean="0"/>
              <a:t>ОКТ</a:t>
            </a:r>
            <a:r>
              <a:rPr lang="ru-RU" sz="1400" dirty="0" smtClean="0"/>
              <a:t>ЯБРЬ 2020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</a:t>
            </a:r>
            <a:r>
              <a:rPr lang="en-US" sz="1400" dirty="0" smtClean="0"/>
              <a:t>ОК</a:t>
            </a:r>
            <a:r>
              <a:rPr lang="ru-RU" sz="1400" dirty="0" smtClean="0"/>
              <a:t>ТЯБРЮ </a:t>
            </a:r>
            <a:r>
              <a:rPr lang="ru-RU" sz="1400" dirty="0"/>
              <a:t>2019 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913233" y="3648847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95,</a:t>
            </a:r>
            <a:r>
              <a:rPr lang="en-US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733311" y="4442772"/>
            <a:ext cx="17631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416076"/>
              </p:ext>
            </p:extLst>
          </p:nvPr>
        </p:nvGraphicFramePr>
        <p:xfrm>
          <a:off x="312828" y="2058410"/>
          <a:ext cx="5222999" cy="438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0" name="Группа 109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11" name="Овал 110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5989"/>
              <a:ext cx="540000" cy="540000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8110204" y="1511605"/>
            <a:ext cx="3307157" cy="4288223"/>
            <a:chOff x="9261475" y="-2091494"/>
            <a:chExt cx="6696075" cy="8710973"/>
          </a:xfrm>
        </p:grpSpPr>
        <p:sp>
          <p:nvSpPr>
            <p:cNvPr id="107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52" y="-147250"/>
              <a:ext cx="3943349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200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6764" y="6355682"/>
            <a:ext cx="387342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9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307217" y="1697109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550784"/>
            <a:ext cx="10558342" cy="50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ОБРАБАТЫВАЮЩИМ ПРОИЗВОДСТВАМ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753928" y="2374757"/>
            <a:ext cx="20574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30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99</a:t>
            </a:r>
            <a:r>
              <a:rPr lang="ru-RU" sz="4400" b="1" spc="-30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2000" b="1" spc="-30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2000" b="1" spc="-30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373904" y="3113212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247987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</a:t>
            </a:r>
            <a:r>
              <a:rPr lang="en-US" sz="1400" dirty="0" smtClean="0"/>
              <a:t>ОК</a:t>
            </a:r>
            <a:r>
              <a:rPr lang="ru-RU" sz="1400" dirty="0" smtClean="0"/>
              <a:t>ТЯБРЬ 2020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</a:t>
            </a:r>
            <a:r>
              <a:rPr lang="en-US" sz="1400" dirty="0" smtClean="0"/>
              <a:t>ОК</a:t>
            </a:r>
            <a:r>
              <a:rPr lang="ru-RU" sz="1400" dirty="0" smtClean="0"/>
              <a:t>ТЯБРЮ </a:t>
            </a:r>
            <a:r>
              <a:rPr lang="ru-RU" sz="1400" dirty="0"/>
              <a:t>2019 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716835" y="3706513"/>
            <a:ext cx="1770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  <a:r>
              <a:rPr lang="en-US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547330" y="4451428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14" name="Овал 113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38" y="755989"/>
              <a:ext cx="540000" cy="540000"/>
            </a:xfrm>
            <a:prstGeom prst="rect">
              <a:avLst/>
            </a:prstGeom>
          </p:spPr>
        </p:pic>
      </p:grpSp>
      <p:graphicFrame>
        <p:nvGraphicFramePr>
          <p:cNvPr id="116" name="Диаграмма 1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011278"/>
              </p:ext>
            </p:extLst>
          </p:nvPr>
        </p:nvGraphicFramePr>
        <p:xfrm>
          <a:off x="307216" y="2000805"/>
          <a:ext cx="5286276" cy="448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6" name="Группа 105"/>
          <p:cNvGrpSpPr/>
          <p:nvPr/>
        </p:nvGrpSpPr>
        <p:grpSpPr>
          <a:xfrm>
            <a:off x="8036063" y="1519842"/>
            <a:ext cx="3307157" cy="4288223"/>
            <a:chOff x="9261475" y="-2091494"/>
            <a:chExt cx="6696075" cy="8710973"/>
          </a:xfrm>
        </p:grpSpPr>
        <p:sp>
          <p:nvSpPr>
            <p:cNvPr id="107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9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1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49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925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7510</TotalTime>
  <Words>605</Words>
  <Application>Microsoft Office PowerPoint</Application>
  <PresentationFormat>Произвольный</PresentationFormat>
  <Paragraphs>206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Владимиров Никита Андреевич</dc:creator>
  <cp:lastModifiedBy>user</cp:lastModifiedBy>
  <cp:revision>693</cp:revision>
  <cp:lastPrinted>2020-11-24T06:18:42Z</cp:lastPrinted>
  <dcterms:created xsi:type="dcterms:W3CDTF">2020-04-14T07:41:03Z</dcterms:created>
  <dcterms:modified xsi:type="dcterms:W3CDTF">2020-11-24T07:04:08Z</dcterms:modified>
</cp:coreProperties>
</file>